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4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7CF3A3-D7E9-4874-94A5-42DF93ECD00D}">
  <a:tblStyle styleId="{BC7CF3A3-D7E9-4874-94A5-42DF93ECD00D}" styleName="HiOA">
    <a:wholeTbl>
      <a:tcTxStyle>
        <a:fontRef idx="minor">
          <a:prstClr val="black"/>
        </a:fontRef>
        <a:schemeClr val="dk1"/>
      </a:tcTxStyle>
      <a:tcStyle>
        <a:tcBdr>
          <a:left>
            <a:ln w="3175" cmpd="sng">
              <a:noFill/>
            </a:ln>
          </a:left>
          <a:right>
            <a:ln w="3175" cmpd="sng">
              <a:noFill/>
            </a:ln>
          </a:right>
          <a:top>
            <a:ln w="3175" cmpd="sng">
              <a:noFill/>
            </a:ln>
          </a:top>
          <a:bottom>
            <a:ln w="3175" cmpd="sng">
              <a:solidFill>
                <a:prstClr val="gray"/>
              </a:solidFill>
            </a:ln>
          </a:bottom>
          <a:insideH>
            <a:ln w="3175" cmpd="sng">
              <a:solidFill>
                <a:prstClr val="gray"/>
              </a:solidFill>
            </a:ln>
          </a:insideH>
          <a:insideV>
            <a:ln w="3175" cmpd="sng">
              <a:solidFill>
                <a:schemeClr val="dk1"/>
              </a:solidFill>
            </a:ln>
          </a:insideV>
        </a:tcBdr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Row>
      <a:tcTxStyle>
        <a:fontRef idx="minor">
          <a:prstClr val="black"/>
        </a:fontRef>
        <a:schemeClr val="dk1"/>
      </a:tcTxStyle>
      <a:tcStyle>
        <a:tcBdr>
          <a:top>
            <a:ln w="100000" cmpd="sng">
              <a:solidFill>
                <a:schemeClr val="accent2"/>
              </a:solidFill>
            </a:ln>
          </a:top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42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E6A38-0B1F-406E-A2A0-A85391C2FFBD}" type="doc">
      <dgm:prSet loTypeId="urn:microsoft.com/office/officeart/2005/8/layout/cycle2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nb-NO"/>
        </a:p>
      </dgm:t>
    </dgm:pt>
    <dgm:pt modelId="{54F012B6-35FE-444C-AD8A-19018FB14A37}">
      <dgm:prSet phldrT="[Tekst]"/>
      <dgm:spPr>
        <a:ln>
          <a:noFill/>
        </a:ln>
      </dgm:spPr>
      <dgm:t>
        <a:bodyPr/>
        <a:lstStyle/>
        <a:p>
          <a:r>
            <a:rPr lang="nb-NO" dirty="0" smtClean="0"/>
            <a:t>Plan</a:t>
          </a:r>
          <a:endParaRPr lang="nb-NO" dirty="0"/>
        </a:p>
      </dgm:t>
    </dgm:pt>
    <dgm:pt modelId="{F28E2504-6860-4DC4-86BB-1CA3B7CBA104}" type="parTrans" cxnId="{EB5F6769-5016-4154-8A53-694C77412A4B}">
      <dgm:prSet/>
      <dgm:spPr/>
      <dgm:t>
        <a:bodyPr/>
        <a:lstStyle/>
        <a:p>
          <a:endParaRPr lang="nb-NO"/>
        </a:p>
      </dgm:t>
    </dgm:pt>
    <dgm:pt modelId="{617D70C9-1110-4086-B77C-2585EA5CC8F7}" type="sibTrans" cxnId="{EB5F6769-5016-4154-8A53-694C77412A4B}">
      <dgm:prSet/>
      <dgm:spPr/>
      <dgm:t>
        <a:bodyPr/>
        <a:lstStyle/>
        <a:p>
          <a:endParaRPr lang="nb-NO"/>
        </a:p>
      </dgm:t>
    </dgm:pt>
    <dgm:pt modelId="{7F7DC9D7-8D95-4674-990D-3AF3278DFFC9}">
      <dgm:prSet phldrT="[Tekst]"/>
      <dgm:spPr/>
      <dgm:t>
        <a:bodyPr/>
        <a:lstStyle/>
        <a:p>
          <a:r>
            <a:rPr lang="nb-NO" dirty="0" smtClean="0"/>
            <a:t>Do</a:t>
          </a:r>
          <a:endParaRPr lang="nb-NO" dirty="0"/>
        </a:p>
      </dgm:t>
    </dgm:pt>
    <dgm:pt modelId="{8EF052A7-262D-47C2-A03E-E7308F0ABDB2}" type="parTrans" cxnId="{F1505843-61AB-4A50-A4F7-64A0449854A0}">
      <dgm:prSet/>
      <dgm:spPr/>
      <dgm:t>
        <a:bodyPr/>
        <a:lstStyle/>
        <a:p>
          <a:endParaRPr lang="nb-NO"/>
        </a:p>
      </dgm:t>
    </dgm:pt>
    <dgm:pt modelId="{3349F4A4-443E-424B-9C9E-EB948166395B}" type="sibTrans" cxnId="{F1505843-61AB-4A50-A4F7-64A0449854A0}">
      <dgm:prSet/>
      <dgm:spPr/>
      <dgm:t>
        <a:bodyPr/>
        <a:lstStyle/>
        <a:p>
          <a:endParaRPr lang="nb-NO"/>
        </a:p>
      </dgm:t>
    </dgm:pt>
    <dgm:pt modelId="{B2CE07A6-AC6F-4083-BB40-4B42E7CC2006}">
      <dgm:prSet phldrT="[Tekst]"/>
      <dgm:spPr/>
      <dgm:t>
        <a:bodyPr/>
        <a:lstStyle/>
        <a:p>
          <a:r>
            <a:rPr lang="nb-NO" dirty="0" err="1" smtClean="0"/>
            <a:t>Study</a:t>
          </a:r>
          <a:endParaRPr lang="nb-NO" dirty="0"/>
        </a:p>
      </dgm:t>
    </dgm:pt>
    <dgm:pt modelId="{EFA0B815-1713-4CF0-BE09-131222F7E1A8}" type="parTrans" cxnId="{AACE5FB7-A876-4C5F-A716-1B62C79D82D6}">
      <dgm:prSet/>
      <dgm:spPr/>
      <dgm:t>
        <a:bodyPr/>
        <a:lstStyle/>
        <a:p>
          <a:endParaRPr lang="nb-NO"/>
        </a:p>
      </dgm:t>
    </dgm:pt>
    <dgm:pt modelId="{95EEF3F0-DEA5-490A-8092-44A720191122}" type="sibTrans" cxnId="{AACE5FB7-A876-4C5F-A716-1B62C79D82D6}">
      <dgm:prSet/>
      <dgm:spPr/>
      <dgm:t>
        <a:bodyPr/>
        <a:lstStyle/>
        <a:p>
          <a:endParaRPr lang="nb-NO"/>
        </a:p>
      </dgm:t>
    </dgm:pt>
    <dgm:pt modelId="{B9D873D7-FA49-4430-9156-6E76CE865FBE}">
      <dgm:prSet phldrT="[Tekst]"/>
      <dgm:spPr/>
      <dgm:t>
        <a:bodyPr/>
        <a:lstStyle/>
        <a:p>
          <a:r>
            <a:rPr lang="nb-NO" dirty="0" err="1" smtClean="0"/>
            <a:t>Act</a:t>
          </a:r>
          <a:endParaRPr lang="nb-NO" dirty="0"/>
        </a:p>
      </dgm:t>
    </dgm:pt>
    <dgm:pt modelId="{5CE80213-1367-431A-9383-E3D7D3CDE0CE}" type="parTrans" cxnId="{48321A38-7E92-4A28-85D2-A51FE5FC40B0}">
      <dgm:prSet/>
      <dgm:spPr/>
      <dgm:t>
        <a:bodyPr/>
        <a:lstStyle/>
        <a:p>
          <a:endParaRPr lang="nb-NO"/>
        </a:p>
      </dgm:t>
    </dgm:pt>
    <dgm:pt modelId="{22136F73-D239-4F61-8343-9F783000C04F}" type="sibTrans" cxnId="{48321A38-7E92-4A28-85D2-A51FE5FC40B0}">
      <dgm:prSet/>
      <dgm:spPr/>
      <dgm:t>
        <a:bodyPr/>
        <a:lstStyle/>
        <a:p>
          <a:endParaRPr lang="nb-NO"/>
        </a:p>
      </dgm:t>
    </dgm:pt>
    <dgm:pt modelId="{B6A8FE2A-8DDC-4EA8-BD5D-33012F4A95C7}" type="pres">
      <dgm:prSet presAssocID="{48DE6A38-0B1F-406E-A2A0-A85391C2FF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97D78E59-1320-418E-AD7F-B5057CEA9CF3}" type="pres">
      <dgm:prSet presAssocID="{54F012B6-35FE-444C-AD8A-19018FB14A3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D2B7BB8-AA34-400D-A245-33C35373A680}" type="pres">
      <dgm:prSet presAssocID="{617D70C9-1110-4086-B77C-2585EA5CC8F7}" presName="sibTrans" presStyleLbl="sibTrans2D1" presStyleIdx="0" presStyleCnt="4"/>
      <dgm:spPr/>
      <dgm:t>
        <a:bodyPr/>
        <a:lstStyle/>
        <a:p>
          <a:endParaRPr lang="nb-NO"/>
        </a:p>
      </dgm:t>
    </dgm:pt>
    <dgm:pt modelId="{99395C3C-D90B-4E8D-A401-28144C3D267A}" type="pres">
      <dgm:prSet presAssocID="{617D70C9-1110-4086-B77C-2585EA5CC8F7}" presName="connectorText" presStyleLbl="sibTrans2D1" presStyleIdx="0" presStyleCnt="4"/>
      <dgm:spPr/>
      <dgm:t>
        <a:bodyPr/>
        <a:lstStyle/>
        <a:p>
          <a:endParaRPr lang="nb-NO"/>
        </a:p>
      </dgm:t>
    </dgm:pt>
    <dgm:pt modelId="{CDEA45B3-A15A-46D2-9444-50F5C18905AF}" type="pres">
      <dgm:prSet presAssocID="{7F7DC9D7-8D95-4674-990D-3AF3278DFFC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CF371E8-429D-4FA4-B093-CAF00A9B114E}" type="pres">
      <dgm:prSet presAssocID="{3349F4A4-443E-424B-9C9E-EB948166395B}" presName="sibTrans" presStyleLbl="sibTrans2D1" presStyleIdx="1" presStyleCnt="4"/>
      <dgm:spPr/>
      <dgm:t>
        <a:bodyPr/>
        <a:lstStyle/>
        <a:p>
          <a:endParaRPr lang="nb-NO"/>
        </a:p>
      </dgm:t>
    </dgm:pt>
    <dgm:pt modelId="{8E22E34B-6BF0-43BF-BA31-87EA0E8B80CA}" type="pres">
      <dgm:prSet presAssocID="{3349F4A4-443E-424B-9C9E-EB948166395B}" presName="connectorText" presStyleLbl="sibTrans2D1" presStyleIdx="1" presStyleCnt="4"/>
      <dgm:spPr/>
      <dgm:t>
        <a:bodyPr/>
        <a:lstStyle/>
        <a:p>
          <a:endParaRPr lang="nb-NO"/>
        </a:p>
      </dgm:t>
    </dgm:pt>
    <dgm:pt modelId="{3ED3B2AB-25B7-48A1-A9CB-7EE5E92E3BBA}" type="pres">
      <dgm:prSet presAssocID="{B2CE07A6-AC6F-4083-BB40-4B42E7CC20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745F0C5-D71C-4342-94C1-2BE50D5BE220}" type="pres">
      <dgm:prSet presAssocID="{95EEF3F0-DEA5-490A-8092-44A720191122}" presName="sibTrans" presStyleLbl="sibTrans2D1" presStyleIdx="2" presStyleCnt="4"/>
      <dgm:spPr/>
      <dgm:t>
        <a:bodyPr/>
        <a:lstStyle/>
        <a:p>
          <a:endParaRPr lang="nb-NO"/>
        </a:p>
      </dgm:t>
    </dgm:pt>
    <dgm:pt modelId="{329478F5-39D2-4414-A4A0-A60DA2132C35}" type="pres">
      <dgm:prSet presAssocID="{95EEF3F0-DEA5-490A-8092-44A720191122}" presName="connectorText" presStyleLbl="sibTrans2D1" presStyleIdx="2" presStyleCnt="4"/>
      <dgm:spPr/>
      <dgm:t>
        <a:bodyPr/>
        <a:lstStyle/>
        <a:p>
          <a:endParaRPr lang="nb-NO"/>
        </a:p>
      </dgm:t>
    </dgm:pt>
    <dgm:pt modelId="{AB8B877C-D9D9-4301-B30E-038B8149E14C}" type="pres">
      <dgm:prSet presAssocID="{B9D873D7-FA49-4430-9156-6E76CE865F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781AFFC-8C84-4F20-B094-F2C7DD500FDE}" type="pres">
      <dgm:prSet presAssocID="{22136F73-D239-4F61-8343-9F783000C04F}" presName="sibTrans" presStyleLbl="sibTrans2D1" presStyleIdx="3" presStyleCnt="4"/>
      <dgm:spPr/>
      <dgm:t>
        <a:bodyPr/>
        <a:lstStyle/>
        <a:p>
          <a:endParaRPr lang="nb-NO"/>
        </a:p>
      </dgm:t>
    </dgm:pt>
    <dgm:pt modelId="{A1925CCD-B555-4DF7-8AF3-1BFF10A99EF5}" type="pres">
      <dgm:prSet presAssocID="{22136F73-D239-4F61-8343-9F783000C04F}" presName="connectorText" presStyleLbl="sibTrans2D1" presStyleIdx="3" presStyleCnt="4"/>
      <dgm:spPr/>
      <dgm:t>
        <a:bodyPr/>
        <a:lstStyle/>
        <a:p>
          <a:endParaRPr lang="nb-NO"/>
        </a:p>
      </dgm:t>
    </dgm:pt>
  </dgm:ptLst>
  <dgm:cxnLst>
    <dgm:cxn modelId="{F1505843-61AB-4A50-A4F7-64A0449854A0}" srcId="{48DE6A38-0B1F-406E-A2A0-A85391C2FFBD}" destId="{7F7DC9D7-8D95-4674-990D-3AF3278DFFC9}" srcOrd="1" destOrd="0" parTransId="{8EF052A7-262D-47C2-A03E-E7308F0ABDB2}" sibTransId="{3349F4A4-443E-424B-9C9E-EB948166395B}"/>
    <dgm:cxn modelId="{CFEB7DC3-B703-41D3-B085-353E594F7F73}" type="presOf" srcId="{3349F4A4-443E-424B-9C9E-EB948166395B}" destId="{9CF371E8-429D-4FA4-B093-CAF00A9B114E}" srcOrd="0" destOrd="0" presId="urn:microsoft.com/office/officeart/2005/8/layout/cycle2"/>
    <dgm:cxn modelId="{137BA2F6-EA50-44DD-876D-A9971818EDF4}" type="presOf" srcId="{22136F73-D239-4F61-8343-9F783000C04F}" destId="{A1925CCD-B555-4DF7-8AF3-1BFF10A99EF5}" srcOrd="1" destOrd="0" presId="urn:microsoft.com/office/officeart/2005/8/layout/cycle2"/>
    <dgm:cxn modelId="{893808A2-6CCC-4CCA-AB46-87268DA01001}" type="presOf" srcId="{54F012B6-35FE-444C-AD8A-19018FB14A37}" destId="{97D78E59-1320-418E-AD7F-B5057CEA9CF3}" srcOrd="0" destOrd="0" presId="urn:microsoft.com/office/officeart/2005/8/layout/cycle2"/>
    <dgm:cxn modelId="{5BB13258-DC03-46EC-8144-BC41D4E3A7BD}" type="presOf" srcId="{48DE6A38-0B1F-406E-A2A0-A85391C2FFBD}" destId="{B6A8FE2A-8DDC-4EA8-BD5D-33012F4A95C7}" srcOrd="0" destOrd="0" presId="urn:microsoft.com/office/officeart/2005/8/layout/cycle2"/>
    <dgm:cxn modelId="{4243B099-F14A-4191-A009-101916283E5E}" type="presOf" srcId="{B9D873D7-FA49-4430-9156-6E76CE865FBE}" destId="{AB8B877C-D9D9-4301-B30E-038B8149E14C}" srcOrd="0" destOrd="0" presId="urn:microsoft.com/office/officeart/2005/8/layout/cycle2"/>
    <dgm:cxn modelId="{48321A38-7E92-4A28-85D2-A51FE5FC40B0}" srcId="{48DE6A38-0B1F-406E-A2A0-A85391C2FFBD}" destId="{B9D873D7-FA49-4430-9156-6E76CE865FBE}" srcOrd="3" destOrd="0" parTransId="{5CE80213-1367-431A-9383-E3D7D3CDE0CE}" sibTransId="{22136F73-D239-4F61-8343-9F783000C04F}"/>
    <dgm:cxn modelId="{AACE5FB7-A876-4C5F-A716-1B62C79D82D6}" srcId="{48DE6A38-0B1F-406E-A2A0-A85391C2FFBD}" destId="{B2CE07A6-AC6F-4083-BB40-4B42E7CC2006}" srcOrd="2" destOrd="0" parTransId="{EFA0B815-1713-4CF0-BE09-131222F7E1A8}" sibTransId="{95EEF3F0-DEA5-490A-8092-44A720191122}"/>
    <dgm:cxn modelId="{A3C8DF6B-2B43-4E5F-BF48-BC1C5704C5C4}" type="presOf" srcId="{22136F73-D239-4F61-8343-9F783000C04F}" destId="{F781AFFC-8C84-4F20-B094-F2C7DD500FDE}" srcOrd="0" destOrd="0" presId="urn:microsoft.com/office/officeart/2005/8/layout/cycle2"/>
    <dgm:cxn modelId="{24AC32C0-CCE9-4894-92C4-391E74B96D8C}" type="presOf" srcId="{95EEF3F0-DEA5-490A-8092-44A720191122}" destId="{329478F5-39D2-4414-A4A0-A60DA2132C35}" srcOrd="1" destOrd="0" presId="urn:microsoft.com/office/officeart/2005/8/layout/cycle2"/>
    <dgm:cxn modelId="{83B58055-9BBB-4237-B997-67F9C2857096}" type="presOf" srcId="{95EEF3F0-DEA5-490A-8092-44A720191122}" destId="{5745F0C5-D71C-4342-94C1-2BE50D5BE220}" srcOrd="0" destOrd="0" presId="urn:microsoft.com/office/officeart/2005/8/layout/cycle2"/>
    <dgm:cxn modelId="{2EE351F8-4641-4456-847B-8C95D302E7E8}" type="presOf" srcId="{617D70C9-1110-4086-B77C-2585EA5CC8F7}" destId="{99395C3C-D90B-4E8D-A401-28144C3D267A}" srcOrd="1" destOrd="0" presId="urn:microsoft.com/office/officeart/2005/8/layout/cycle2"/>
    <dgm:cxn modelId="{8F59982C-27D6-4D68-B349-3AD9402DD27E}" type="presOf" srcId="{3349F4A4-443E-424B-9C9E-EB948166395B}" destId="{8E22E34B-6BF0-43BF-BA31-87EA0E8B80CA}" srcOrd="1" destOrd="0" presId="urn:microsoft.com/office/officeart/2005/8/layout/cycle2"/>
    <dgm:cxn modelId="{EB5F6769-5016-4154-8A53-694C77412A4B}" srcId="{48DE6A38-0B1F-406E-A2A0-A85391C2FFBD}" destId="{54F012B6-35FE-444C-AD8A-19018FB14A37}" srcOrd="0" destOrd="0" parTransId="{F28E2504-6860-4DC4-86BB-1CA3B7CBA104}" sibTransId="{617D70C9-1110-4086-B77C-2585EA5CC8F7}"/>
    <dgm:cxn modelId="{AD2DA166-5C7A-4F50-B34A-F9D408210CB5}" type="presOf" srcId="{7F7DC9D7-8D95-4674-990D-3AF3278DFFC9}" destId="{CDEA45B3-A15A-46D2-9444-50F5C18905AF}" srcOrd="0" destOrd="0" presId="urn:microsoft.com/office/officeart/2005/8/layout/cycle2"/>
    <dgm:cxn modelId="{BF99EADC-C645-4772-80A1-6DC804D97449}" type="presOf" srcId="{617D70C9-1110-4086-B77C-2585EA5CC8F7}" destId="{1D2B7BB8-AA34-400D-A245-33C35373A680}" srcOrd="0" destOrd="0" presId="urn:microsoft.com/office/officeart/2005/8/layout/cycle2"/>
    <dgm:cxn modelId="{E42B148F-4E6A-4C86-8C9B-779411062523}" type="presOf" srcId="{B2CE07A6-AC6F-4083-BB40-4B42E7CC2006}" destId="{3ED3B2AB-25B7-48A1-A9CB-7EE5E92E3BBA}" srcOrd="0" destOrd="0" presId="urn:microsoft.com/office/officeart/2005/8/layout/cycle2"/>
    <dgm:cxn modelId="{493AFC95-0159-4DE5-AE16-2CE8B3199432}" type="presParOf" srcId="{B6A8FE2A-8DDC-4EA8-BD5D-33012F4A95C7}" destId="{97D78E59-1320-418E-AD7F-B5057CEA9CF3}" srcOrd="0" destOrd="0" presId="urn:microsoft.com/office/officeart/2005/8/layout/cycle2"/>
    <dgm:cxn modelId="{667C4287-E350-40E5-ACEB-D0E78C3E7CF1}" type="presParOf" srcId="{B6A8FE2A-8DDC-4EA8-BD5D-33012F4A95C7}" destId="{1D2B7BB8-AA34-400D-A245-33C35373A680}" srcOrd="1" destOrd="0" presId="urn:microsoft.com/office/officeart/2005/8/layout/cycle2"/>
    <dgm:cxn modelId="{4268EDF6-AE67-44E2-B0A5-5B59603D945C}" type="presParOf" srcId="{1D2B7BB8-AA34-400D-A245-33C35373A680}" destId="{99395C3C-D90B-4E8D-A401-28144C3D267A}" srcOrd="0" destOrd="0" presId="urn:microsoft.com/office/officeart/2005/8/layout/cycle2"/>
    <dgm:cxn modelId="{8D0532F9-1E99-434B-83CA-CD95B18FDCA3}" type="presParOf" srcId="{B6A8FE2A-8DDC-4EA8-BD5D-33012F4A95C7}" destId="{CDEA45B3-A15A-46D2-9444-50F5C18905AF}" srcOrd="2" destOrd="0" presId="urn:microsoft.com/office/officeart/2005/8/layout/cycle2"/>
    <dgm:cxn modelId="{73D7A124-3777-424F-BE97-BB579D136F6C}" type="presParOf" srcId="{B6A8FE2A-8DDC-4EA8-BD5D-33012F4A95C7}" destId="{9CF371E8-429D-4FA4-B093-CAF00A9B114E}" srcOrd="3" destOrd="0" presId="urn:microsoft.com/office/officeart/2005/8/layout/cycle2"/>
    <dgm:cxn modelId="{0A385CC3-8BC3-4B3B-A4F6-451512707FD2}" type="presParOf" srcId="{9CF371E8-429D-4FA4-B093-CAF00A9B114E}" destId="{8E22E34B-6BF0-43BF-BA31-87EA0E8B80CA}" srcOrd="0" destOrd="0" presId="urn:microsoft.com/office/officeart/2005/8/layout/cycle2"/>
    <dgm:cxn modelId="{1125D574-6203-4D76-89A8-457605F5A4E3}" type="presParOf" srcId="{B6A8FE2A-8DDC-4EA8-BD5D-33012F4A95C7}" destId="{3ED3B2AB-25B7-48A1-A9CB-7EE5E92E3BBA}" srcOrd="4" destOrd="0" presId="urn:microsoft.com/office/officeart/2005/8/layout/cycle2"/>
    <dgm:cxn modelId="{67DCBDC1-2136-49F4-BF98-471FD3945B81}" type="presParOf" srcId="{B6A8FE2A-8DDC-4EA8-BD5D-33012F4A95C7}" destId="{5745F0C5-D71C-4342-94C1-2BE50D5BE220}" srcOrd="5" destOrd="0" presId="urn:microsoft.com/office/officeart/2005/8/layout/cycle2"/>
    <dgm:cxn modelId="{04C11BDD-6C5E-4EB9-83E2-96F6BCBAC0C3}" type="presParOf" srcId="{5745F0C5-D71C-4342-94C1-2BE50D5BE220}" destId="{329478F5-39D2-4414-A4A0-A60DA2132C35}" srcOrd="0" destOrd="0" presId="urn:microsoft.com/office/officeart/2005/8/layout/cycle2"/>
    <dgm:cxn modelId="{A6CBD903-8286-457C-B584-7614C31B520D}" type="presParOf" srcId="{B6A8FE2A-8DDC-4EA8-BD5D-33012F4A95C7}" destId="{AB8B877C-D9D9-4301-B30E-038B8149E14C}" srcOrd="6" destOrd="0" presId="urn:microsoft.com/office/officeart/2005/8/layout/cycle2"/>
    <dgm:cxn modelId="{233EF083-3EFB-45BC-A4BD-7D7E5574FCEB}" type="presParOf" srcId="{B6A8FE2A-8DDC-4EA8-BD5D-33012F4A95C7}" destId="{F781AFFC-8C84-4F20-B094-F2C7DD500FDE}" srcOrd="7" destOrd="0" presId="urn:microsoft.com/office/officeart/2005/8/layout/cycle2"/>
    <dgm:cxn modelId="{DE7F4B34-69F5-4BA6-AB5E-44F52ADDC2D7}" type="presParOf" srcId="{F781AFFC-8C84-4F20-B094-F2C7DD500FDE}" destId="{A1925CCD-B555-4DF7-8AF3-1BFF10A99EF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78E59-1320-418E-AD7F-B5057CEA9CF3}">
      <dsp:nvSpPr>
        <dsp:cNvPr id="0" name=""/>
        <dsp:cNvSpPr/>
      </dsp:nvSpPr>
      <dsp:spPr>
        <a:xfrm>
          <a:off x="1216379" y="375"/>
          <a:ext cx="897648" cy="89764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Plan</a:t>
          </a:r>
          <a:endParaRPr lang="nb-NO" sz="1800" kern="1200" dirty="0"/>
        </a:p>
      </dsp:txBody>
      <dsp:txXfrm>
        <a:off x="1347837" y="131833"/>
        <a:ext cx="634732" cy="634732"/>
      </dsp:txXfrm>
    </dsp:sp>
    <dsp:sp modelId="{1D2B7BB8-AA34-400D-A245-33C35373A680}">
      <dsp:nvSpPr>
        <dsp:cNvPr id="0" name=""/>
        <dsp:cNvSpPr/>
      </dsp:nvSpPr>
      <dsp:spPr>
        <a:xfrm rot="2700000">
          <a:off x="2017651" y="769439"/>
          <a:ext cx="238538" cy="302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>
        <a:off x="2028131" y="804729"/>
        <a:ext cx="166977" cy="181774"/>
      </dsp:txXfrm>
    </dsp:sp>
    <dsp:sp modelId="{CDEA45B3-A15A-46D2-9444-50F5C18905AF}">
      <dsp:nvSpPr>
        <dsp:cNvPr id="0" name=""/>
        <dsp:cNvSpPr/>
      </dsp:nvSpPr>
      <dsp:spPr>
        <a:xfrm>
          <a:off x="2169361" y="953358"/>
          <a:ext cx="897648" cy="89764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Do</a:t>
          </a:r>
          <a:endParaRPr lang="nb-NO" sz="1800" kern="1200" dirty="0"/>
        </a:p>
      </dsp:txBody>
      <dsp:txXfrm>
        <a:off x="2300819" y="1084816"/>
        <a:ext cx="634732" cy="634732"/>
      </dsp:txXfrm>
    </dsp:sp>
    <dsp:sp modelId="{9CF371E8-429D-4FA4-B093-CAF00A9B114E}">
      <dsp:nvSpPr>
        <dsp:cNvPr id="0" name=""/>
        <dsp:cNvSpPr/>
      </dsp:nvSpPr>
      <dsp:spPr>
        <a:xfrm rot="8100000">
          <a:off x="2027199" y="1722421"/>
          <a:ext cx="238538" cy="302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08053"/>
            <a:satOff val="-12730"/>
            <a:lumOff val="145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10800000">
        <a:off x="2088280" y="1757711"/>
        <a:ext cx="166977" cy="181774"/>
      </dsp:txXfrm>
    </dsp:sp>
    <dsp:sp modelId="{3ED3B2AB-25B7-48A1-A9CB-7EE5E92E3BBA}">
      <dsp:nvSpPr>
        <dsp:cNvPr id="0" name=""/>
        <dsp:cNvSpPr/>
      </dsp:nvSpPr>
      <dsp:spPr>
        <a:xfrm>
          <a:off x="1216379" y="1906340"/>
          <a:ext cx="897648" cy="89764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err="1" smtClean="0"/>
            <a:t>Study</a:t>
          </a:r>
          <a:endParaRPr lang="nb-NO" sz="1800" kern="1200" dirty="0"/>
        </a:p>
      </dsp:txBody>
      <dsp:txXfrm>
        <a:off x="1347837" y="2037798"/>
        <a:ext cx="634732" cy="634732"/>
      </dsp:txXfrm>
    </dsp:sp>
    <dsp:sp modelId="{5745F0C5-D71C-4342-94C1-2BE50D5BE220}">
      <dsp:nvSpPr>
        <dsp:cNvPr id="0" name=""/>
        <dsp:cNvSpPr/>
      </dsp:nvSpPr>
      <dsp:spPr>
        <a:xfrm rot="13500000">
          <a:off x="1074216" y="1731969"/>
          <a:ext cx="238538" cy="302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16105"/>
            <a:satOff val="-25460"/>
            <a:lumOff val="291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10800000">
        <a:off x="1135297" y="1817861"/>
        <a:ext cx="166977" cy="181774"/>
      </dsp:txXfrm>
    </dsp:sp>
    <dsp:sp modelId="{AB8B877C-D9D9-4301-B30E-038B8149E14C}">
      <dsp:nvSpPr>
        <dsp:cNvPr id="0" name=""/>
        <dsp:cNvSpPr/>
      </dsp:nvSpPr>
      <dsp:spPr>
        <a:xfrm>
          <a:off x="263396" y="953358"/>
          <a:ext cx="897648" cy="89764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err="1" smtClean="0"/>
            <a:t>Act</a:t>
          </a:r>
          <a:endParaRPr lang="nb-NO" sz="1800" kern="1200" dirty="0"/>
        </a:p>
      </dsp:txBody>
      <dsp:txXfrm>
        <a:off x="394854" y="1084816"/>
        <a:ext cx="634732" cy="634732"/>
      </dsp:txXfrm>
    </dsp:sp>
    <dsp:sp modelId="{F781AFFC-8C84-4F20-B094-F2C7DD500FDE}">
      <dsp:nvSpPr>
        <dsp:cNvPr id="0" name=""/>
        <dsp:cNvSpPr/>
      </dsp:nvSpPr>
      <dsp:spPr>
        <a:xfrm rot="18900000">
          <a:off x="1064669" y="778986"/>
          <a:ext cx="238538" cy="302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24158"/>
            <a:satOff val="-38190"/>
            <a:lumOff val="436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>
        <a:off x="1075149" y="864878"/>
        <a:ext cx="166977" cy="181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C408D-4FDA-4C06-A667-E06EB9929BCE}" type="datetimeFigureOut">
              <a:rPr lang="nb-NO" smtClean="0"/>
              <a:t>15.11.2016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CA5A6-6F89-47DF-BA93-997314596F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11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98000" y="1658928"/>
            <a:ext cx="6390424" cy="592470"/>
          </a:xfrm>
        </p:spPr>
        <p:txBody>
          <a:bodyPr anchor="t"/>
          <a:lstStyle>
            <a:lvl1pPr algn="l">
              <a:defRPr sz="385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98000" y="2283852"/>
            <a:ext cx="6400800" cy="353943"/>
          </a:xfrm>
        </p:spPr>
        <p:txBody>
          <a:bodyPr anchor="t">
            <a:spAutoFit/>
          </a:bodyPr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1998000" y="1450800"/>
            <a:ext cx="676875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1999359" y="1233860"/>
            <a:ext cx="1800000" cy="153888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C8BA5C-F18D-4F44-83AF-15E80F06FDD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63" y="697137"/>
            <a:ext cx="1152000" cy="123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08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503944"/>
            <a:ext cx="4040188" cy="246221"/>
          </a:xfrm>
        </p:spPr>
        <p:txBody>
          <a:bodyPr anchor="b">
            <a:sp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Rediger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503944"/>
            <a:ext cx="4041775" cy="246221"/>
          </a:xfrm>
        </p:spPr>
        <p:txBody>
          <a:bodyPr anchor="b">
            <a:sp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Rediger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467544" y="1723455"/>
            <a:ext cx="8280920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611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1723455"/>
            <a:ext cx="7218464" cy="430887"/>
          </a:xfrm>
        </p:spPr>
        <p:txBody>
          <a:bodyPr/>
          <a:lstStyle>
            <a:lvl1pPr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0000" y="6576750"/>
            <a:ext cx="720000" cy="123111"/>
          </a:xfrm>
        </p:spPr>
        <p:txBody>
          <a:bodyPr/>
          <a:lstStyle>
            <a:lvl1pPr>
              <a:defRPr sz="800" cap="none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530000" y="6576750"/>
            <a:ext cx="6120000" cy="123111"/>
          </a:xfrm>
        </p:spPr>
        <p:txBody>
          <a:bodyPr/>
          <a:lstStyle>
            <a:lvl1pPr>
              <a:defRPr sz="80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7974000" y="6572319"/>
            <a:ext cx="720000" cy="123111"/>
          </a:xfrm>
        </p:spPr>
        <p:txBody>
          <a:bodyPr/>
          <a:lstStyle>
            <a:lvl1pPr>
              <a:defRPr sz="800" cap="none">
                <a:solidFill>
                  <a:schemeClr val="tx1"/>
                </a:solidFill>
              </a:defRPr>
            </a:lvl1pPr>
          </a:lstStyle>
          <a:p>
            <a:fld id="{B0C8BA5C-F18D-4F44-83AF-15E80F06FDD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26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85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1723455"/>
            <a:ext cx="7218464" cy="430887"/>
          </a:xfrm>
        </p:spPr>
        <p:txBody>
          <a:bodyPr/>
          <a:lstStyle>
            <a:lvl1pPr>
              <a:defRPr sz="280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563" indent="-179388"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b-NO" dirty="0" smtClean="0"/>
              <a:t>Rediger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0000" y="6570141"/>
            <a:ext cx="953648" cy="123111"/>
          </a:xfrm>
        </p:spPr>
        <p:txBody>
          <a:bodyPr/>
          <a:lstStyle>
            <a:lvl1pPr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15. Nov.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30000" y="6570140"/>
            <a:ext cx="6120000" cy="123111"/>
          </a:xfrm>
        </p:spPr>
        <p:txBody>
          <a:bodyPr/>
          <a:lstStyle>
            <a:lvl1pPr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028464" y="6570140"/>
            <a:ext cx="720000" cy="123111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B0C8BA5C-F18D-4F44-83AF-15E80F06FDD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010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(grå)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1D2D4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59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44000" y="6552000"/>
            <a:ext cx="8856000" cy="16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7" y="1530000"/>
            <a:ext cx="8857506" cy="502616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6000" y="2686080"/>
            <a:ext cx="6678408" cy="1169551"/>
          </a:xfrm>
        </p:spPr>
        <p:txBody>
          <a:bodyPr anchor="t"/>
          <a:lstStyle>
            <a:lvl1pPr algn="l">
              <a:defRPr sz="3800" b="1" cap="all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125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44000" y="6552000"/>
            <a:ext cx="8856000" cy="16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47" y="1530000"/>
            <a:ext cx="8857506" cy="502616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66000" y="2686080"/>
            <a:ext cx="6102344" cy="323165"/>
          </a:xfrm>
        </p:spPr>
        <p:txBody>
          <a:bodyPr anchor="t"/>
          <a:lstStyle>
            <a:lvl1pPr algn="l">
              <a:defRPr sz="2100" b="1" cap="none" baseline="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38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142875" y="1530350"/>
            <a:ext cx="8856000" cy="5026025"/>
          </a:xfrm>
          <a:solidFill>
            <a:schemeClr val="bg1">
              <a:lumMod val="95000"/>
            </a:schemeClr>
          </a:solidFill>
        </p:spPr>
        <p:txBody>
          <a:bodyPr tIns="1980000">
            <a:noAutofit/>
          </a:bodyPr>
          <a:lstStyle>
            <a:lvl1pPr marL="3175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609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0" y="1738908"/>
            <a:ext cx="4176464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0" y="2397700"/>
            <a:ext cx="4176464" cy="376760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450000" y="1818000"/>
            <a:ext cx="3934800" cy="4345200"/>
          </a:xfrm>
          <a:solidFill>
            <a:schemeClr val="bg1">
              <a:lumMod val="95000"/>
            </a:schemeClr>
          </a:solidFill>
        </p:spPr>
        <p:txBody>
          <a:bodyPr tIns="1620000">
            <a:noAutofit/>
          </a:bodyPr>
          <a:lstStyle>
            <a:lvl1pPr marL="3175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04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798000" y="1738908"/>
            <a:ext cx="4950464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798000" y="2397700"/>
            <a:ext cx="4950464" cy="376760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450000" y="1818000"/>
            <a:ext cx="3060000" cy="1843200"/>
          </a:xfrm>
          <a:solidFill>
            <a:schemeClr val="bg1">
              <a:lumMod val="95000"/>
            </a:schemeClr>
          </a:solidFill>
        </p:spPr>
        <p:txBody>
          <a:bodyPr tIns="468000">
            <a:noAutofit/>
          </a:bodyPr>
          <a:lstStyle>
            <a:lvl1pPr marL="3175" indent="0" algn="ctr">
              <a:buNone/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bilde 10"/>
          <p:cNvSpPr>
            <a:spLocks noGrp="1"/>
          </p:cNvSpPr>
          <p:nvPr>
            <p:ph type="pic" sz="quarter" idx="14"/>
          </p:nvPr>
        </p:nvSpPr>
        <p:spPr>
          <a:xfrm>
            <a:off x="450000" y="3751200"/>
            <a:ext cx="3060000" cy="2412000"/>
          </a:xfrm>
          <a:solidFill>
            <a:schemeClr val="bg1">
              <a:lumMod val="95000"/>
            </a:schemeClr>
          </a:solidFill>
        </p:spPr>
        <p:txBody>
          <a:bodyPr tIns="756000">
            <a:noAutofit/>
          </a:bodyPr>
          <a:lstStyle>
            <a:lvl1pPr marL="3175" indent="0" algn="ctr">
              <a:buNone/>
              <a:defRPr sz="12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53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Rediger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528392"/>
          </a:xfrm>
        </p:spPr>
        <p:txBody>
          <a:bodyPr/>
          <a:lstStyle>
            <a:lvl1pPr marL="182563" marR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400"/>
            </a:lvl1pPr>
            <a:lvl2pPr marL="432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2000"/>
            </a:lvl2pPr>
            <a:lvl3pPr marL="864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800"/>
            </a:lvl3pPr>
            <a:lvl4pPr marL="1296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1728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82563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Rediger tekststiler i malen</a:t>
            </a:r>
          </a:p>
          <a:p>
            <a:pPr marL="182563" marR="0" lvl="1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8256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82563" marR="0" lvl="3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82563" marR="0" lvl="4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97D90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467544" y="1723455"/>
            <a:ext cx="8280920" cy="384721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10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44000" y="6552000"/>
            <a:ext cx="8856000" cy="16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4" y="525600"/>
            <a:ext cx="842400" cy="901140"/>
          </a:xfrm>
          <a:prstGeom prst="rect">
            <a:avLst/>
          </a:prstGeom>
        </p:spPr>
      </p:pic>
      <p:cxnSp>
        <p:nvCxnSpPr>
          <p:cNvPr id="13" name="Rett linje 12"/>
          <p:cNvCxnSpPr/>
          <p:nvPr userDrawn="1"/>
        </p:nvCxnSpPr>
        <p:spPr>
          <a:xfrm>
            <a:off x="1530000" y="1080000"/>
            <a:ext cx="747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30000" y="1723455"/>
            <a:ext cx="7218464" cy="3847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30000" y="2766968"/>
            <a:ext cx="7218464" cy="34703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0000" y="6584007"/>
            <a:ext cx="720000" cy="9233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6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30000" y="6584007"/>
            <a:ext cx="61200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74000" y="6586833"/>
            <a:ext cx="720000" cy="9233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r">
              <a:defRPr sz="600" cap="all" baseline="0">
                <a:solidFill>
                  <a:schemeClr val="bg1"/>
                </a:solidFill>
              </a:defRPr>
            </a:lvl1pPr>
          </a:lstStyle>
          <a:p>
            <a:fld id="{B0C8BA5C-F18D-4F44-83AF-15E80F06FDD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3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7" r:id="rId3"/>
    <p:sldLayoutId id="2147483661" r:id="rId4"/>
    <p:sldLayoutId id="2147483662" r:id="rId5"/>
    <p:sldLayoutId id="2147483664" r:id="rId6"/>
    <p:sldLayoutId id="2147483665" r:id="rId7"/>
    <p:sldLayoutId id="2147483666" r:id="rId8"/>
    <p:sldLayoutId id="2147483652" r:id="rId9"/>
    <p:sldLayoutId id="2147483653" r:id="rId10"/>
    <p:sldLayoutId id="2147483654" r:id="rId11"/>
    <p:sldLayoutId id="2147483655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79388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00" indent="-1800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98000" y="1658928"/>
            <a:ext cx="6390424" cy="1384995"/>
          </a:xfrm>
        </p:spPr>
        <p:txBody>
          <a:bodyPr/>
          <a:lstStyle/>
          <a:p>
            <a:r>
              <a:rPr lang="en-US" sz="3000" noProof="0" dirty="0" smtClean="0"/>
              <a:t>Is planning for creating and capturing records about achieving benefits or about avoiding risks? </a:t>
            </a:r>
            <a:endParaRPr lang="en-US" sz="3000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998000" y="3501008"/>
            <a:ext cx="6400800" cy="353943"/>
          </a:xfrm>
        </p:spPr>
        <p:txBody>
          <a:bodyPr/>
          <a:lstStyle/>
          <a:p>
            <a:r>
              <a:rPr lang="en-US" noProof="0" dirty="0" smtClean="0"/>
              <a:t>DLM Forum, Oslo, 15th of November 2016</a:t>
            </a:r>
            <a:endParaRPr lang="en-US" noProof="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998000" y="5229200"/>
            <a:ext cx="47959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Herbjørn Andresen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sz="1400" dirty="0" err="1" smtClean="0"/>
              <a:t>Associate</a:t>
            </a:r>
            <a:r>
              <a:rPr lang="nb-NO" sz="1400" dirty="0" smtClean="0"/>
              <a:t> </a:t>
            </a:r>
            <a:r>
              <a:rPr lang="nb-NO" sz="1400" dirty="0" smtClean="0"/>
              <a:t>professor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Oslo and Akershus </a:t>
            </a:r>
            <a:r>
              <a:rPr lang="nb-NO" sz="1400" dirty="0" err="1" smtClean="0"/>
              <a:t>University</a:t>
            </a:r>
            <a:r>
              <a:rPr lang="nb-NO" sz="1400" dirty="0" smtClean="0"/>
              <a:t> College </a:t>
            </a:r>
            <a:r>
              <a:rPr lang="nb-NO" sz="1400" dirty="0" err="1" smtClean="0"/>
              <a:t>of</a:t>
            </a:r>
            <a:r>
              <a:rPr lang="nb-NO" sz="1400" dirty="0" smtClean="0"/>
              <a:t> Applied Sciences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7974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Increased</a:t>
            </a:r>
            <a:r>
              <a:rPr lang="nb-NO" dirty="0" smtClean="0"/>
              <a:t> </a:t>
            </a:r>
            <a:r>
              <a:rPr lang="nb-NO" dirty="0" err="1" smtClean="0"/>
              <a:t>emphasis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risk in RM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30000" y="2619375"/>
            <a:ext cx="7218464" cy="3617937"/>
          </a:xfrm>
        </p:spPr>
        <p:txBody>
          <a:bodyPr>
            <a:normAutofit/>
          </a:bodyPr>
          <a:lstStyle/>
          <a:p>
            <a:r>
              <a:rPr lang="en-US" dirty="0" smtClean="0"/>
              <a:t>Possible explanation 1:</a:t>
            </a:r>
            <a:br>
              <a:rPr lang="en-US" dirty="0" smtClean="0"/>
            </a:br>
            <a:r>
              <a:rPr lang="en-US" dirty="0" smtClean="0"/>
              <a:t>RM has matured, less need for “making the case”</a:t>
            </a:r>
          </a:p>
          <a:p>
            <a:endParaRPr lang="en-US" dirty="0" smtClean="0"/>
          </a:p>
          <a:p>
            <a:r>
              <a:rPr lang="en-US" dirty="0" smtClean="0"/>
              <a:t>Possible explanation 2:</a:t>
            </a:r>
            <a:br>
              <a:rPr lang="en-US" dirty="0" smtClean="0"/>
            </a:br>
            <a:r>
              <a:rPr lang="en-US" dirty="0" smtClean="0"/>
              <a:t>RM has </a:t>
            </a:r>
            <a:r>
              <a:rPr lang="en-US" i="1" dirty="0" smtClean="0"/>
              <a:t>not </a:t>
            </a:r>
            <a:r>
              <a:rPr lang="en-US" dirty="0" smtClean="0"/>
              <a:t>matured, anyone can fail big anytime</a:t>
            </a:r>
          </a:p>
          <a:p>
            <a:endParaRPr lang="en-US" dirty="0" smtClean="0"/>
          </a:p>
          <a:p>
            <a:r>
              <a:rPr lang="en-US" dirty="0" smtClean="0"/>
              <a:t>Possible explanation 3:</a:t>
            </a:r>
            <a:br>
              <a:rPr lang="en-US" dirty="0" smtClean="0"/>
            </a:br>
            <a:r>
              <a:rPr lang="en-US" dirty="0" smtClean="0"/>
              <a:t>Adapting to broad trends, risk management as a plausible engine for any improvement cycle-scheme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96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523305"/>
            <a:ext cx="7218464" cy="430887"/>
          </a:xfrm>
        </p:spPr>
        <p:txBody>
          <a:bodyPr/>
          <a:lstStyle/>
          <a:p>
            <a:r>
              <a:rPr lang="en-US" noProof="0" dirty="0" smtClean="0"/>
              <a:t>Different theoretical positions on risks</a:t>
            </a:r>
            <a:endParaRPr lang="en-US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11</a:t>
            </a:fld>
            <a:endParaRPr lang="nb-NO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46303"/>
              </p:ext>
            </p:extLst>
          </p:nvPr>
        </p:nvGraphicFramePr>
        <p:xfrm>
          <a:off x="198994" y="1571625"/>
          <a:ext cx="8697355" cy="4519041"/>
        </p:xfrm>
        <a:graphic>
          <a:graphicData uri="http://schemas.openxmlformats.org/drawingml/2006/table">
            <a:tbl>
              <a:tblPr/>
              <a:tblGrid>
                <a:gridCol w="1402799"/>
                <a:gridCol w="1817682"/>
                <a:gridCol w="1736077"/>
                <a:gridCol w="1921523"/>
                <a:gridCol w="1819274"/>
              </a:tblGrid>
              <a:tr h="504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i="1" baseline="0" noProof="0" dirty="0">
                        <a:latin typeface="+mj-lt"/>
                        <a:ea typeface="Calibri"/>
                        <a:cs typeface="Sabon-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Sabon-Roman"/>
                        </a:rPr>
                        <a:t>Analyzing Risks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Sabon-Roman"/>
                        </a:rPr>
                        <a:t>Handling Risks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Sabon-Roman"/>
                        </a:rPr>
                        <a:t>Risk knowledge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Times New Roman"/>
                        </a:rPr>
                        <a:t>Are Risks Real?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4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Sabon-Roman"/>
                        </a:rPr>
                        <a:t>Positivism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Times New Roman"/>
                        </a:rPr>
                        <a:t>Right or wrong assessment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Handled in a good or a bad way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Our knowledge is either correct or incorrect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Yes, and they equal the right assessments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Sabon-Roman"/>
                        </a:rPr>
                        <a:t>Relativism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Cultural bias on what risks are chosen for assessment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Determined by the way Risk Management is organized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Our knowledge is mostly about perceived risks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Yes, but merely as decisions, constrained by  cultural bias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i="1" baseline="0" noProof="0" dirty="0" smtClean="0">
                          <a:latin typeface="+mj-lt"/>
                          <a:ea typeface="Calibri"/>
                          <a:cs typeface="Sabon-Roman"/>
                        </a:rPr>
                        <a:t>Construct-</a:t>
                      </a:r>
                      <a:r>
                        <a:rPr lang="en-US" sz="1800" i="1" baseline="0" noProof="0" dirty="0" err="1" smtClean="0">
                          <a:latin typeface="+mj-lt"/>
                          <a:ea typeface="Calibri"/>
                          <a:cs typeface="Sabon-Roman"/>
                        </a:rPr>
                        <a:t>ionism</a:t>
                      </a:r>
                      <a:endParaRPr lang="en-US" sz="1800" i="1" baseline="0" noProof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Both analysis and handling are learned gestures within a risk discourse, providing feedback strengthening the discourse 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7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Risk perception is the only available kind of knowledge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noProof="0" dirty="0" smtClean="0">
                          <a:latin typeface="+mn-lt"/>
                          <a:ea typeface="Calibri"/>
                          <a:cs typeface="Sabon-Roman"/>
                        </a:rPr>
                        <a:t>Inaccessible and irrelevant (”bracketed off”)</a:t>
                      </a:r>
                      <a:endParaRPr lang="en-US" sz="1800" baseline="0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3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My opinions on the initial question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emphasis on benefits seems fading in RM</a:t>
            </a:r>
          </a:p>
          <a:p>
            <a:pPr lvl="1"/>
            <a:r>
              <a:rPr lang="en-US" dirty="0" smtClean="0"/>
              <a:t>A pity, really, avoiding problems can hardly justify RM alone</a:t>
            </a:r>
          </a:p>
          <a:p>
            <a:pPr lvl="1"/>
            <a:r>
              <a:rPr lang="en-US" dirty="0" smtClean="0"/>
              <a:t>Seems more prominent in general Information Management </a:t>
            </a:r>
          </a:p>
          <a:p>
            <a:r>
              <a:rPr lang="en-US" dirty="0" smtClean="0"/>
              <a:t>Risk management is also needed in RM</a:t>
            </a:r>
          </a:p>
          <a:p>
            <a:pPr lvl="1"/>
            <a:r>
              <a:rPr lang="en-US" dirty="0" smtClean="0"/>
              <a:t>As an engine in the improvement cycle (ISO 30300-series)</a:t>
            </a:r>
          </a:p>
          <a:p>
            <a:pPr lvl="1"/>
            <a:r>
              <a:rPr lang="en-US" dirty="0" smtClean="0"/>
              <a:t>Because severe, actual risks are immanent to RM</a:t>
            </a:r>
          </a:p>
          <a:p>
            <a:r>
              <a:rPr lang="en-US" dirty="0" smtClean="0"/>
              <a:t>But, there is a need to discuss what risk frameworks and methodologies are apt to our discipline</a:t>
            </a:r>
          </a:p>
          <a:p>
            <a:pPr lvl="1"/>
            <a:r>
              <a:rPr lang="en-US" dirty="0" smtClean="0"/>
              <a:t>Merely referring to “business risks” provide little guidance</a:t>
            </a:r>
            <a:endParaRPr lang="en-US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36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427866"/>
            <a:ext cx="7218464" cy="430887"/>
          </a:xfrm>
        </p:spPr>
        <p:txBody>
          <a:bodyPr/>
          <a:lstStyle/>
          <a:p>
            <a:r>
              <a:rPr lang="en-US" noProof="0" dirty="0" smtClean="0"/>
              <a:t>OAUC, Who we are</a:t>
            </a:r>
            <a:endParaRPr lang="en-US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0000" y="6575407"/>
            <a:ext cx="720000" cy="123111"/>
          </a:xfrm>
        </p:spPr>
        <p:txBody>
          <a:bodyPr/>
          <a:lstStyle/>
          <a:p>
            <a:r>
              <a:rPr lang="nb-NO" dirty="0" smtClean="0"/>
              <a:t>15. Nov.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30000" y="6575407"/>
            <a:ext cx="6120000" cy="123111"/>
          </a:xfrm>
        </p:spPr>
        <p:txBody>
          <a:bodyPr/>
          <a:lstStyle/>
          <a:p>
            <a:r>
              <a:rPr lang="nb-NO" dirty="0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7974000" y="6575407"/>
            <a:ext cx="720000" cy="123111"/>
          </a:xfrm>
        </p:spPr>
        <p:txBody>
          <a:bodyPr/>
          <a:lstStyle/>
          <a:p>
            <a:fld id="{B0C8BA5C-F18D-4F44-83AF-15E80F06FDDC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7" name="Rektangel 6"/>
          <p:cNvSpPr/>
          <p:nvPr/>
        </p:nvSpPr>
        <p:spPr>
          <a:xfrm>
            <a:off x="2159732" y="1268760"/>
            <a:ext cx="511256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Oslo and </a:t>
            </a:r>
            <a:r>
              <a:rPr lang="en-US" sz="2200" dirty="0" err="1" smtClean="0">
                <a:solidFill>
                  <a:schemeClr val="tx1"/>
                </a:solidFill>
              </a:rPr>
              <a:t>Akershus</a:t>
            </a:r>
            <a:r>
              <a:rPr lang="en-US" sz="2200" dirty="0" smtClean="0">
                <a:solidFill>
                  <a:schemeClr val="tx1"/>
                </a:solidFill>
              </a:rPr>
              <a:t> University College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771800" y="2096213"/>
            <a:ext cx="3888432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Faculty of Social Sciences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50000" y="4094143"/>
            <a:ext cx="3905976" cy="20780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i="1" dirty="0" smtClean="0">
                <a:solidFill>
                  <a:schemeClr val="tx1"/>
                </a:solidFill>
              </a:rPr>
              <a:t>Archival Science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Bachelor program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(+ two courses, 1 year and ½ year)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Library and Information Science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Bachelor program (+ 1 year course)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Master program, PhD program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450000" y="3657154"/>
            <a:ext cx="3000423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0070C0"/>
                </a:solidFill>
              </a:rPr>
              <a:t>Educations offered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5478352" y="3662094"/>
            <a:ext cx="31981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i="1" dirty="0" smtClean="0">
                <a:solidFill>
                  <a:srgbClr val="C80000"/>
                </a:solidFill>
              </a:rPr>
              <a:t>Research </a:t>
            </a:r>
            <a:r>
              <a:rPr lang="en-US" i="1" dirty="0" err="1" smtClean="0">
                <a:solidFill>
                  <a:srgbClr val="C80000"/>
                </a:solidFill>
              </a:rPr>
              <a:t>organisation</a:t>
            </a:r>
            <a:endParaRPr lang="en-US" i="1" dirty="0">
              <a:solidFill>
                <a:srgbClr val="C80000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5004048" y="4094142"/>
            <a:ext cx="3672408" cy="1849458"/>
          </a:xfrm>
          <a:prstGeom prst="rect">
            <a:avLst/>
          </a:prstGeom>
          <a:noFill/>
          <a:ln>
            <a:solidFill>
              <a:srgbClr val="C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Information in society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Metadata-based information systems, knowledge </a:t>
            </a:r>
            <a:r>
              <a:rPr lang="en-US" dirty="0" err="1" smtClean="0">
                <a:solidFill>
                  <a:schemeClr val="tx1"/>
                </a:solidFill>
              </a:rPr>
              <a:t>organisation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Literature and cultural outreach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Pil ned 14"/>
          <p:cNvSpPr/>
          <p:nvPr/>
        </p:nvSpPr>
        <p:spPr>
          <a:xfrm>
            <a:off x="3635896" y="3368392"/>
            <a:ext cx="216024" cy="720810"/>
          </a:xfrm>
          <a:prstGeom prst="down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Pil ned 15"/>
          <p:cNvSpPr/>
          <p:nvPr/>
        </p:nvSpPr>
        <p:spPr>
          <a:xfrm>
            <a:off x="5982928" y="3368392"/>
            <a:ext cx="216024" cy="720810"/>
          </a:xfrm>
          <a:prstGeom prst="downArrow">
            <a:avLst/>
          </a:prstGeom>
          <a:solidFill>
            <a:schemeClr val="bg1"/>
          </a:solidFill>
          <a:ln>
            <a:solidFill>
              <a:srgbClr val="C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1079612" y="2923666"/>
            <a:ext cx="7272808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Department of Archival, Library and Information Science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Rett pilkobling 29"/>
          <p:cNvCxnSpPr/>
          <p:nvPr/>
        </p:nvCxnSpPr>
        <p:spPr>
          <a:xfrm>
            <a:off x="4716016" y="1711829"/>
            <a:ext cx="0" cy="3843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kobling 31"/>
          <p:cNvCxnSpPr>
            <a:stCxn id="8" idx="2"/>
          </p:cNvCxnSpPr>
          <p:nvPr/>
        </p:nvCxnSpPr>
        <p:spPr>
          <a:xfrm>
            <a:off x="4716016" y="2528261"/>
            <a:ext cx="0" cy="4017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3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1294830"/>
            <a:ext cx="7218464" cy="861774"/>
          </a:xfrm>
        </p:spPr>
        <p:txBody>
          <a:bodyPr/>
          <a:lstStyle/>
          <a:p>
            <a:r>
              <a:rPr lang="en-US" noProof="0" dirty="0" smtClean="0"/>
              <a:t>About the question asked in the title of  presentation</a:t>
            </a:r>
            <a:endParaRPr lang="en-US" noProof="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A trend in research, standards, and in our teaching:</a:t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Records Management is increasingly about planning ahead </a:t>
            </a:r>
            <a:r>
              <a:rPr lang="en-US" i="1" noProof="0" dirty="0" smtClean="0"/>
              <a:t>what</a:t>
            </a:r>
            <a:r>
              <a:rPr lang="en-US" noProof="0" dirty="0" smtClean="0"/>
              <a:t> records should be made, </a:t>
            </a:r>
            <a:r>
              <a:rPr lang="en-US" i="1" noProof="0" dirty="0" smtClean="0"/>
              <a:t>how</a:t>
            </a:r>
            <a:r>
              <a:rPr lang="en-US" noProof="0" dirty="0" smtClean="0"/>
              <a:t>, and </a:t>
            </a:r>
            <a:r>
              <a:rPr lang="en-US" i="1" noProof="0" dirty="0" smtClean="0"/>
              <a:t>why</a:t>
            </a:r>
          </a:p>
          <a:p>
            <a:endParaRPr lang="en-US" noProof="0" dirty="0" smtClean="0"/>
          </a:p>
          <a:p>
            <a:r>
              <a:rPr lang="en-US" noProof="0" dirty="0" smtClean="0"/>
              <a:t>What, how and why are interrelated, yet the questions of </a:t>
            </a:r>
            <a:r>
              <a:rPr lang="en-US" i="1" noProof="0" dirty="0" smtClean="0"/>
              <a:t>why</a:t>
            </a:r>
            <a:r>
              <a:rPr lang="en-US" noProof="0" dirty="0" smtClean="0"/>
              <a:t> sometimes seems a little blurry</a:t>
            </a:r>
            <a:endParaRPr lang="en-US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19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1530000" y="1314451"/>
            <a:ext cx="7218464" cy="861774"/>
          </a:xfrm>
        </p:spPr>
        <p:txBody>
          <a:bodyPr/>
          <a:lstStyle/>
          <a:p>
            <a:r>
              <a:rPr lang="en-US" noProof="0" dirty="0" smtClean="0"/>
              <a:t>On planning ahead: </a:t>
            </a:r>
            <a:br>
              <a:rPr lang="en-US" noProof="0" dirty="0" smtClean="0"/>
            </a:br>
            <a:r>
              <a:rPr lang="en-US" noProof="0" dirty="0" smtClean="0"/>
              <a:t>Basic Quality Improvement cycle</a:t>
            </a:r>
            <a:endParaRPr lang="en-US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4</a:t>
            </a:fld>
            <a:endParaRPr lang="nb-NO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10137891"/>
              </p:ext>
            </p:extLst>
          </p:nvPr>
        </p:nvGraphicFramePr>
        <p:xfrm>
          <a:off x="3150860" y="3246346"/>
          <a:ext cx="3330407" cy="2804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530000" y="2282591"/>
            <a:ext cx="2303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(«The </a:t>
            </a:r>
            <a:r>
              <a:rPr lang="nb-NO" sz="1600" dirty="0" err="1" smtClean="0"/>
              <a:t>Deming</a:t>
            </a:r>
            <a:r>
              <a:rPr lang="nb-NO" sz="1600" dirty="0" smtClean="0"/>
              <a:t> Wheel»)</a:t>
            </a:r>
            <a:endParaRPr lang="nb-NO" sz="16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287243" y="2500289"/>
            <a:ext cx="2505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i="1" dirty="0" smtClean="0">
                <a:solidFill>
                  <a:srgbClr val="C00000"/>
                </a:solidFill>
              </a:rPr>
              <a:t>≠ Records Life-</a:t>
            </a:r>
            <a:r>
              <a:rPr lang="nb-NO" sz="2000" i="1" dirty="0" err="1" smtClean="0">
                <a:solidFill>
                  <a:srgbClr val="C00000"/>
                </a:solidFill>
              </a:rPr>
              <a:t>cycle</a:t>
            </a:r>
            <a:endParaRPr lang="nb-NO" sz="2000" i="1" dirty="0">
              <a:solidFill>
                <a:srgbClr val="C00000"/>
              </a:solidFill>
            </a:endParaRPr>
          </a:p>
        </p:txBody>
      </p:sp>
      <p:sp>
        <p:nvSpPr>
          <p:cNvPr id="12" name="Frihåndsform 11"/>
          <p:cNvSpPr/>
          <p:nvPr/>
        </p:nvSpPr>
        <p:spPr>
          <a:xfrm>
            <a:off x="4923589" y="2143354"/>
            <a:ext cx="1840982" cy="545913"/>
          </a:xfrm>
          <a:custGeom>
            <a:avLst/>
            <a:gdLst>
              <a:gd name="connsiteX0" fmla="*/ 1806395 w 1840982"/>
              <a:gd name="connsiteY0" fmla="*/ 0 h 617028"/>
              <a:gd name="connsiteX1" fmla="*/ 1813710 w 1840982"/>
              <a:gd name="connsiteY1" fmla="*/ 175564 h 617028"/>
              <a:gd name="connsiteX2" fmla="*/ 1506472 w 1840982"/>
              <a:gd name="connsiteY2" fmla="*/ 241401 h 617028"/>
              <a:gd name="connsiteX3" fmla="*/ 994408 w 1840982"/>
              <a:gd name="connsiteY3" fmla="*/ 241401 h 617028"/>
              <a:gd name="connsiteX4" fmla="*/ 262888 w 1840982"/>
              <a:gd name="connsiteY4" fmla="*/ 219456 h 617028"/>
              <a:gd name="connsiteX5" fmla="*/ 6856 w 1840982"/>
              <a:gd name="connsiteY5" fmla="*/ 395020 h 617028"/>
              <a:gd name="connsiteX6" fmla="*/ 101953 w 1840982"/>
              <a:gd name="connsiteY6" fmla="*/ 592531 h 617028"/>
              <a:gd name="connsiteX7" fmla="*/ 401877 w 1840982"/>
              <a:gd name="connsiteY7" fmla="*/ 607161 h 61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0982" h="617028">
                <a:moveTo>
                  <a:pt x="1806395" y="0"/>
                </a:moveTo>
                <a:cubicBezTo>
                  <a:pt x="1835046" y="67665"/>
                  <a:pt x="1863697" y="135331"/>
                  <a:pt x="1813710" y="175564"/>
                </a:cubicBezTo>
                <a:cubicBezTo>
                  <a:pt x="1763723" y="215797"/>
                  <a:pt x="1643022" y="230428"/>
                  <a:pt x="1506472" y="241401"/>
                </a:cubicBezTo>
                <a:cubicBezTo>
                  <a:pt x="1369922" y="252374"/>
                  <a:pt x="1201672" y="245058"/>
                  <a:pt x="994408" y="241401"/>
                </a:cubicBezTo>
                <a:cubicBezTo>
                  <a:pt x="787144" y="237744"/>
                  <a:pt x="427480" y="193853"/>
                  <a:pt x="262888" y="219456"/>
                </a:cubicBezTo>
                <a:cubicBezTo>
                  <a:pt x="98296" y="245059"/>
                  <a:pt x="33678" y="332841"/>
                  <a:pt x="6856" y="395020"/>
                </a:cubicBezTo>
                <a:cubicBezTo>
                  <a:pt x="-19966" y="457199"/>
                  <a:pt x="36116" y="557174"/>
                  <a:pt x="101953" y="592531"/>
                </a:cubicBezTo>
                <a:cubicBezTo>
                  <a:pt x="167790" y="627888"/>
                  <a:pt x="284833" y="617524"/>
                  <a:pt x="401877" y="607161"/>
                </a:cubicBezTo>
              </a:path>
            </a:pathLst>
          </a:custGeom>
          <a:noFill/>
          <a:ln w="15875"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6" name="Gruppe 15"/>
          <p:cNvGrpSpPr/>
          <p:nvPr/>
        </p:nvGrpSpPr>
        <p:grpSpPr>
          <a:xfrm>
            <a:off x="5277939" y="4154751"/>
            <a:ext cx="3639290" cy="987554"/>
            <a:chOff x="2835793" y="3950208"/>
            <a:chExt cx="3276415" cy="899770"/>
          </a:xfrm>
        </p:grpSpPr>
        <p:sp>
          <p:nvSpPr>
            <p:cNvPr id="14" name="Avrundet rektangel 13"/>
            <p:cNvSpPr/>
            <p:nvPr/>
          </p:nvSpPr>
          <p:spPr>
            <a:xfrm>
              <a:off x="2835793" y="3950208"/>
              <a:ext cx="3276415" cy="899770"/>
            </a:xfrm>
            <a:prstGeom prst="roundRect">
              <a:avLst>
                <a:gd name="adj" fmla="val 50000"/>
              </a:avLst>
            </a:prstGeom>
            <a:noFill/>
            <a:ln w="15875">
              <a:solidFill>
                <a:schemeClr val="tx2">
                  <a:lumMod val="60000"/>
                  <a:lumOff val="40000"/>
                </a:schemeClr>
              </a:solidFill>
              <a:prstDash val="lg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nb-NO" dirty="0">
                <a:solidFill>
                  <a:schemeClr val="tx1"/>
                </a:solidFill>
              </a:endParaRPr>
            </a:p>
          </p:txBody>
        </p:sp>
        <p:sp>
          <p:nvSpPr>
            <p:cNvPr id="15" name="TekstSylinder 14"/>
            <p:cNvSpPr txBox="1"/>
            <p:nvPr/>
          </p:nvSpPr>
          <p:spPr>
            <a:xfrm>
              <a:off x="3606394" y="4068723"/>
              <a:ext cx="25058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dirty="0" smtClean="0"/>
                <a:t>The </a:t>
              </a:r>
              <a:r>
                <a:rPr lang="nb-NO" dirty="0" err="1" smtClean="0"/>
                <a:t>everyday</a:t>
              </a:r>
              <a:r>
                <a:rPr lang="nb-NO" dirty="0" smtClean="0"/>
                <a:t> </a:t>
              </a:r>
              <a:r>
                <a:rPr lang="nb-NO" dirty="0" err="1" smtClean="0"/>
                <a:t>tasks</a:t>
              </a:r>
              <a:r>
                <a:rPr lang="nb-NO" dirty="0" smtClean="0"/>
                <a:t> </a:t>
              </a:r>
              <a:r>
                <a:rPr lang="nb-NO" dirty="0" err="1" smtClean="0"/>
                <a:t>of</a:t>
              </a:r>
              <a:r>
                <a:rPr lang="nb-NO" dirty="0" smtClean="0"/>
                <a:t> </a:t>
              </a:r>
              <a:br>
                <a:rPr lang="nb-NO" dirty="0" smtClean="0"/>
              </a:br>
              <a:r>
                <a:rPr lang="nb-NO" dirty="0" smtClean="0"/>
                <a:t>a Records Manager</a:t>
              </a:r>
              <a:endParaRPr lang="nb-NO" dirty="0"/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860079" y="3147184"/>
            <a:ext cx="7253837" cy="3068623"/>
            <a:chOff x="943661" y="3147184"/>
            <a:chExt cx="7170255" cy="3068623"/>
          </a:xfrm>
        </p:grpSpPr>
        <p:grpSp>
          <p:nvGrpSpPr>
            <p:cNvPr id="19" name="Gruppe 18"/>
            <p:cNvGrpSpPr/>
            <p:nvPr/>
          </p:nvGrpSpPr>
          <p:grpSpPr>
            <a:xfrm>
              <a:off x="943661" y="3147184"/>
              <a:ext cx="5303519" cy="2990270"/>
              <a:chOff x="1170000" y="3379708"/>
              <a:chExt cx="4923562" cy="2757746"/>
            </a:xfrm>
          </p:grpSpPr>
          <p:sp>
            <p:nvSpPr>
              <p:cNvPr id="17" name="Avrundet rektangel 16"/>
              <p:cNvSpPr/>
              <p:nvPr/>
            </p:nvSpPr>
            <p:spPr>
              <a:xfrm>
                <a:off x="1170000" y="3379708"/>
                <a:ext cx="4923562" cy="2757746"/>
              </a:xfrm>
              <a:prstGeom prst="roundRect">
                <a:avLst>
                  <a:gd name="adj" fmla="val 50000"/>
                </a:avLst>
              </a:prstGeom>
              <a:noFill/>
              <a:ln w="15875">
                <a:solidFill>
                  <a:srgbClr val="00B050"/>
                </a:solidFill>
                <a:prstDash val="lgDash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/>
              </a:p>
            </p:txBody>
          </p:sp>
          <p:sp>
            <p:nvSpPr>
              <p:cNvPr id="18" name="TekstSylinder 17"/>
              <p:cNvSpPr txBox="1"/>
              <p:nvPr/>
            </p:nvSpPr>
            <p:spPr>
              <a:xfrm>
                <a:off x="1331367" y="4004352"/>
                <a:ext cx="2056973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/>
                  <a:t>The skills </a:t>
                </a:r>
                <a:r>
                  <a:rPr lang="nb-NO" dirty="0" err="1" smtClean="0"/>
                  <a:t>required</a:t>
                </a:r>
                <a:r>
                  <a:rPr lang="nb-NO" dirty="0" smtClean="0"/>
                  <a:t/>
                </a:r>
                <a:br>
                  <a:rPr lang="nb-NO" dirty="0" smtClean="0"/>
                </a:br>
                <a:r>
                  <a:rPr lang="nb-NO" dirty="0" smtClean="0"/>
                  <a:t>for </a:t>
                </a:r>
                <a:r>
                  <a:rPr lang="nb-NO" dirty="0" err="1" smtClean="0"/>
                  <a:t>the</a:t>
                </a:r>
                <a:r>
                  <a:rPr lang="nb-NO" dirty="0" smtClean="0"/>
                  <a:t> Records </a:t>
                </a:r>
                <a:br>
                  <a:rPr lang="nb-NO" dirty="0" smtClean="0"/>
                </a:br>
                <a:r>
                  <a:rPr lang="nb-NO" dirty="0" smtClean="0"/>
                  <a:t>Management</a:t>
                </a:r>
                <a:br>
                  <a:rPr lang="nb-NO" dirty="0" smtClean="0"/>
                </a:br>
                <a:r>
                  <a:rPr lang="nb-NO" dirty="0" err="1" smtClean="0"/>
                  <a:t>function</a:t>
                </a:r>
                <a:r>
                  <a:rPr lang="nb-NO" dirty="0" smtClean="0"/>
                  <a:t> in a </a:t>
                </a:r>
                <a:br>
                  <a:rPr lang="nb-NO" dirty="0" smtClean="0"/>
                </a:br>
                <a:r>
                  <a:rPr lang="nb-NO" dirty="0" err="1" smtClean="0"/>
                  <a:t>modern</a:t>
                </a:r>
                <a:r>
                  <a:rPr lang="nb-NO" dirty="0" smtClean="0"/>
                  <a:t> </a:t>
                </a:r>
                <a:r>
                  <a:rPr lang="nb-NO" dirty="0" err="1" smtClean="0"/>
                  <a:t>enterprise</a:t>
                </a:r>
                <a:endParaRPr lang="nb-NO" dirty="0"/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6133887" y="5846475"/>
              <a:ext cx="1980029" cy="369332"/>
            </a:xfrm>
            <a:prstGeom prst="rect">
              <a:avLst/>
            </a:prstGeom>
            <a:noFill/>
            <a:ln w="15875">
              <a:solidFill>
                <a:srgbClr val="00B050"/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ISO 30300-series</a:t>
              </a:r>
              <a:endParaRPr lang="nb-NO" dirty="0"/>
            </a:p>
          </p:txBody>
        </p:sp>
        <p:sp>
          <p:nvSpPr>
            <p:cNvPr id="21" name="Frihåndsform 20"/>
            <p:cNvSpPr/>
            <p:nvPr/>
          </p:nvSpPr>
          <p:spPr>
            <a:xfrm>
              <a:off x="5683910" y="5815584"/>
              <a:ext cx="453543" cy="240718"/>
            </a:xfrm>
            <a:custGeom>
              <a:avLst/>
              <a:gdLst>
                <a:gd name="connsiteX0" fmla="*/ 0 w 453543"/>
                <a:gd name="connsiteY0" fmla="*/ 0 h 224054"/>
                <a:gd name="connsiteX1" fmla="*/ 146304 w 453543"/>
                <a:gd name="connsiteY1" fmla="*/ 117043 h 224054"/>
                <a:gd name="connsiteX2" fmla="*/ 175565 w 453543"/>
                <a:gd name="connsiteY2" fmla="*/ 212141 h 224054"/>
                <a:gd name="connsiteX3" fmla="*/ 453543 w 453543"/>
                <a:gd name="connsiteY3" fmla="*/ 219456 h 224054"/>
                <a:gd name="connsiteX0" fmla="*/ 0 w 453543"/>
                <a:gd name="connsiteY0" fmla="*/ 0 h 224942"/>
                <a:gd name="connsiteX1" fmla="*/ 102413 w 453543"/>
                <a:gd name="connsiteY1" fmla="*/ 102413 h 224942"/>
                <a:gd name="connsiteX2" fmla="*/ 175565 w 453543"/>
                <a:gd name="connsiteY2" fmla="*/ 212141 h 224942"/>
                <a:gd name="connsiteX3" fmla="*/ 453543 w 453543"/>
                <a:gd name="connsiteY3" fmla="*/ 219456 h 224942"/>
                <a:gd name="connsiteX0" fmla="*/ 0 w 453543"/>
                <a:gd name="connsiteY0" fmla="*/ 0 h 240718"/>
                <a:gd name="connsiteX1" fmla="*/ 102413 w 453543"/>
                <a:gd name="connsiteY1" fmla="*/ 102413 h 240718"/>
                <a:gd name="connsiteX2" fmla="*/ 219456 w 453543"/>
                <a:gd name="connsiteY2" fmla="*/ 234087 h 240718"/>
                <a:gd name="connsiteX3" fmla="*/ 453543 w 453543"/>
                <a:gd name="connsiteY3" fmla="*/ 219456 h 240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3543" h="240718">
                  <a:moveTo>
                    <a:pt x="0" y="0"/>
                  </a:moveTo>
                  <a:cubicBezTo>
                    <a:pt x="58521" y="40843"/>
                    <a:pt x="65837" y="63399"/>
                    <a:pt x="102413" y="102413"/>
                  </a:cubicBezTo>
                  <a:cubicBezTo>
                    <a:pt x="138989" y="141427"/>
                    <a:pt x="160934" y="214580"/>
                    <a:pt x="219456" y="234087"/>
                  </a:cubicBezTo>
                  <a:cubicBezTo>
                    <a:pt x="277978" y="253594"/>
                    <a:pt x="340157" y="224333"/>
                    <a:pt x="453543" y="219456"/>
                  </a:cubicBezTo>
                </a:path>
              </a:pathLst>
            </a:custGeom>
            <a:noFill/>
            <a:ln w="15875">
              <a:solidFill>
                <a:srgbClr val="00B050"/>
              </a:solidFill>
              <a:prstDash val="lg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5" name="Gruppe 24"/>
          <p:cNvGrpSpPr/>
          <p:nvPr/>
        </p:nvGrpSpPr>
        <p:grpSpPr>
          <a:xfrm>
            <a:off x="4349941" y="3246346"/>
            <a:ext cx="4367041" cy="908405"/>
            <a:chOff x="4349941" y="3246346"/>
            <a:chExt cx="4367041" cy="908405"/>
          </a:xfrm>
        </p:grpSpPr>
        <p:sp>
          <p:nvSpPr>
            <p:cNvPr id="22" name="TekstSylinder 21"/>
            <p:cNvSpPr txBox="1"/>
            <p:nvPr/>
          </p:nvSpPr>
          <p:spPr>
            <a:xfrm>
              <a:off x="6223992" y="3296806"/>
              <a:ext cx="2492990" cy="369332"/>
            </a:xfrm>
            <a:prstGeom prst="rect">
              <a:avLst/>
            </a:prstGeom>
            <a:noFill/>
            <a:ln w="15875">
              <a:solidFill>
                <a:schemeClr val="accent4">
                  <a:lumMod val="40000"/>
                  <a:lumOff val="60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ISO 15489, 26122 etc.</a:t>
              </a:r>
              <a:endParaRPr lang="nb-NO" dirty="0"/>
            </a:p>
          </p:txBody>
        </p:sp>
        <p:sp>
          <p:nvSpPr>
            <p:cNvPr id="23" name="Frihåndsform 22"/>
            <p:cNvSpPr/>
            <p:nvPr/>
          </p:nvSpPr>
          <p:spPr>
            <a:xfrm>
              <a:off x="5244998" y="3383477"/>
              <a:ext cx="972922" cy="158454"/>
            </a:xfrm>
            <a:custGeom>
              <a:avLst/>
              <a:gdLst>
                <a:gd name="connsiteX0" fmla="*/ 0 w 972922"/>
                <a:gd name="connsiteY0" fmla="*/ 142449 h 158454"/>
                <a:gd name="connsiteX1" fmla="*/ 212141 w 972922"/>
                <a:gd name="connsiteY1" fmla="*/ 40037 h 158454"/>
                <a:gd name="connsiteX2" fmla="*/ 373076 w 972922"/>
                <a:gd name="connsiteY2" fmla="*/ 3461 h 158454"/>
                <a:gd name="connsiteX3" fmla="*/ 570586 w 972922"/>
                <a:gd name="connsiteY3" fmla="*/ 18091 h 158454"/>
                <a:gd name="connsiteX4" fmla="*/ 811988 w 972922"/>
                <a:gd name="connsiteY4" fmla="*/ 149765 h 158454"/>
                <a:gd name="connsiteX5" fmla="*/ 972922 w 972922"/>
                <a:gd name="connsiteY5" fmla="*/ 135134 h 15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922" h="158454">
                  <a:moveTo>
                    <a:pt x="0" y="142449"/>
                  </a:moveTo>
                  <a:cubicBezTo>
                    <a:pt x="74981" y="102825"/>
                    <a:pt x="149962" y="63202"/>
                    <a:pt x="212141" y="40037"/>
                  </a:cubicBezTo>
                  <a:cubicBezTo>
                    <a:pt x="274320" y="16872"/>
                    <a:pt x="313335" y="7119"/>
                    <a:pt x="373076" y="3461"/>
                  </a:cubicBezTo>
                  <a:cubicBezTo>
                    <a:pt x="432817" y="-197"/>
                    <a:pt x="497434" y="-6293"/>
                    <a:pt x="570586" y="18091"/>
                  </a:cubicBezTo>
                  <a:cubicBezTo>
                    <a:pt x="643738" y="42475"/>
                    <a:pt x="744932" y="130258"/>
                    <a:pt x="811988" y="149765"/>
                  </a:cubicBezTo>
                  <a:cubicBezTo>
                    <a:pt x="879044" y="169272"/>
                    <a:pt x="925983" y="152203"/>
                    <a:pt x="972922" y="135134"/>
                  </a:cubicBezTo>
                </a:path>
              </a:pathLst>
            </a:custGeom>
            <a:noFill/>
            <a:ln w="15875">
              <a:solidFill>
                <a:schemeClr val="accent4">
                  <a:lumMod val="40000"/>
                  <a:lumOff val="60000"/>
                </a:schemeClr>
              </a:solidFill>
              <a:prstDash val="lg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349941" y="3246346"/>
              <a:ext cx="920683" cy="908405"/>
            </a:xfrm>
            <a:prstGeom prst="ellipse">
              <a:avLst/>
            </a:prstGeom>
            <a:noFill/>
            <a:ln w="22225">
              <a:solidFill>
                <a:schemeClr val="accent4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4855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30000" y="1723455"/>
            <a:ext cx="7218464" cy="861774"/>
          </a:xfrm>
        </p:spPr>
        <p:txBody>
          <a:bodyPr/>
          <a:lstStyle/>
          <a:p>
            <a:r>
              <a:rPr lang="en-US" noProof="0" dirty="0" smtClean="0"/>
              <a:t>Digression:</a:t>
            </a:r>
            <a:br>
              <a:rPr lang="en-US" noProof="0" dirty="0" smtClean="0"/>
            </a:br>
            <a:r>
              <a:rPr lang="en-US" noProof="0" dirty="0" smtClean="0"/>
              <a:t>Is “more plan, less do” a good thing?</a:t>
            </a:r>
            <a:endParaRPr lang="en-US" noProof="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530000" y="3072384"/>
            <a:ext cx="7218464" cy="3164928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A logical consequence of a quest for control</a:t>
            </a:r>
          </a:p>
          <a:p>
            <a:pPr lvl="1"/>
            <a:r>
              <a:rPr lang="en-US" noProof="0" dirty="0" smtClean="0"/>
              <a:t>Positive sides: Quality, accountability, efficiency</a:t>
            </a:r>
          </a:p>
          <a:p>
            <a:pPr lvl="1"/>
            <a:r>
              <a:rPr lang="en-US" noProof="0" dirty="0" smtClean="0"/>
              <a:t>Negative sides: Rigidness, alienation, relevant differences are easily interpreted as deviance or non-conformance</a:t>
            </a:r>
          </a:p>
          <a:p>
            <a:r>
              <a:rPr lang="en-US" i="1" noProof="0" dirty="0" smtClean="0"/>
              <a:t>Not </a:t>
            </a:r>
            <a:r>
              <a:rPr lang="en-US" noProof="0" dirty="0" smtClean="0"/>
              <a:t>necessarily a consequence of technology</a:t>
            </a:r>
          </a:p>
          <a:p>
            <a:pPr lvl="1"/>
            <a:r>
              <a:rPr lang="en-US" noProof="0" dirty="0" smtClean="0"/>
              <a:t>Untamable e-mails still cause headaches in the “Do”-part</a:t>
            </a:r>
          </a:p>
          <a:p>
            <a:r>
              <a:rPr lang="en-US" noProof="0" dirty="0" smtClean="0"/>
              <a:t>Will future historians trust planned-ahead accounts of “what actually happened” over </a:t>
            </a:r>
            <a:r>
              <a:rPr lang="en-US" i="1" noProof="0" dirty="0" smtClean="0"/>
              <a:t>ad hoc</a:t>
            </a:r>
            <a:r>
              <a:rPr lang="en-US" noProof="0" dirty="0" smtClean="0"/>
              <a:t> accounts?</a:t>
            </a:r>
            <a:endParaRPr lang="en-US" noProof="0" dirty="0" smtClean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0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75536" y="443295"/>
            <a:ext cx="7218464" cy="430887"/>
          </a:xfrm>
        </p:spPr>
        <p:txBody>
          <a:bodyPr/>
          <a:lstStyle/>
          <a:p>
            <a:r>
              <a:rPr lang="en-US" noProof="0" dirty="0" smtClean="0"/>
              <a:t>A view on planning: Analyzing functions</a:t>
            </a:r>
            <a:endParaRPr lang="en-US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6</a:t>
            </a:fld>
            <a:endParaRPr lang="nb-NO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81050"/>
              </p:ext>
            </p:extLst>
          </p:nvPr>
        </p:nvGraphicFramePr>
        <p:xfrm>
          <a:off x="450000" y="1543301"/>
          <a:ext cx="8439560" cy="462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7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7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79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79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79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8972">
                <a:tc>
                  <a:txBody>
                    <a:bodyPr/>
                    <a:lstStyle/>
                    <a:p>
                      <a:r>
                        <a:rPr lang="en-US" sz="1800" i="1" noProof="0" dirty="0" smtClean="0"/>
                        <a:t>What standard</a:t>
                      </a:r>
                      <a:endParaRPr lang="en-US" sz="1800" i="1" noProof="0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ICA ISDF</a:t>
                      </a:r>
                      <a:endParaRPr lang="en-US" sz="2000" b="1" noProof="0" dirty="0"/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ISO 15489</a:t>
                      </a:r>
                      <a:endParaRPr lang="en-US" sz="20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ISO 26122</a:t>
                      </a:r>
                      <a:endParaRPr lang="en-US" sz="20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 smtClean="0"/>
                        <a:t>ISO 23081</a:t>
                      </a:r>
                      <a:endParaRPr lang="en-US" sz="20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7227">
                <a:tc>
                  <a:txBody>
                    <a:bodyPr/>
                    <a:lstStyle/>
                    <a:p>
                      <a:r>
                        <a:rPr lang="en-US" sz="1800" i="1" noProof="0" dirty="0" smtClean="0"/>
                        <a:t>Societal rationale</a:t>
                      </a:r>
                      <a:endParaRPr lang="en-US" sz="1800" i="1" noProof="0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Goals and </a:t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strategies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Ambient function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5896">
                <a:tc>
                  <a:txBody>
                    <a:bodyPr/>
                    <a:lstStyle/>
                    <a:p>
                      <a:r>
                        <a:rPr lang="en-US" sz="1800" i="1" noProof="0" dirty="0" smtClean="0"/>
                        <a:t>Stable mandate</a:t>
                      </a:r>
                      <a:endParaRPr lang="en-US" sz="1800" i="1" noProof="0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Function</a:t>
                      </a:r>
                      <a:br>
                        <a:rPr lang="en-US" sz="2000" noProof="0" dirty="0" smtClean="0"/>
                      </a:br>
                      <a:r>
                        <a:rPr lang="en-US" sz="1600" baseline="0" noProof="0" dirty="0" smtClean="0"/>
                        <a:t>(sub-functions)</a:t>
                      </a:r>
                      <a:endParaRPr lang="en-US" sz="1600" baseline="0" noProof="0" dirty="0"/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Function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Function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Function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97109">
                <a:tc>
                  <a:txBody>
                    <a:bodyPr/>
                    <a:lstStyle/>
                    <a:p>
                      <a:r>
                        <a:rPr lang="en-US" sz="1800" i="1" noProof="0" dirty="0" smtClean="0"/>
                        <a:t>Some differences</a:t>
                      </a:r>
                      <a:r>
                        <a:rPr lang="en-US" sz="1800" i="1" baseline="0" noProof="0" dirty="0" smtClean="0"/>
                        <a:t> of levels and terms to name the courses of activity</a:t>
                      </a:r>
                      <a:endParaRPr lang="en-US" sz="1800" i="1" noProof="0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2000" noProof="0" dirty="0" smtClean="0"/>
                        <a:t>Processes</a:t>
                      </a:r>
                      <a:br>
                        <a:rPr lang="en-US" sz="2000" noProof="0" dirty="0" smtClean="0"/>
                      </a:br>
                      <a:r>
                        <a:rPr lang="en-US" sz="1600" noProof="0" dirty="0" smtClean="0"/>
                        <a:t>(sub-processes)</a:t>
                      </a:r>
                    </a:p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r>
                        <a:rPr lang="en-US" sz="2000" noProof="0" dirty="0" smtClean="0"/>
                        <a:t>Activities</a:t>
                      </a:r>
                    </a:p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r>
                        <a:rPr lang="en-US" sz="2000" baseline="0" noProof="0" dirty="0" smtClean="0"/>
                        <a:t>Tasks</a:t>
                      </a:r>
                      <a:endParaRPr lang="en-US" sz="2000" baseline="0" noProof="0" dirty="0"/>
                    </a:p>
                  </a:txBody>
                  <a:tcPr anchor="b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Activities</a:t>
                      </a:r>
                      <a:br>
                        <a:rPr lang="en-US" sz="2000" noProof="0" dirty="0" smtClean="0"/>
                      </a:br>
                      <a:r>
                        <a:rPr lang="en-US" sz="1600" noProof="0" dirty="0" smtClean="0"/>
                        <a:t>(sub-activities)</a:t>
                      </a:r>
                    </a:p>
                    <a:p>
                      <a:pPr algn="ctr"/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Aggregates of processes</a:t>
                      </a:r>
                    </a:p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r>
                        <a:rPr lang="en-US" sz="2000" noProof="0" dirty="0" smtClean="0"/>
                        <a:t>Process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endParaRPr lang="en-US" sz="2000" noProof="0" dirty="0" smtClean="0"/>
                    </a:p>
                    <a:p>
                      <a:pPr algn="ctr"/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Activity/</a:t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process</a:t>
                      </a:r>
                    </a:p>
                    <a:p>
                      <a:pPr algn="ctr"/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8811">
                <a:tc>
                  <a:txBody>
                    <a:bodyPr/>
                    <a:lstStyle/>
                    <a:p>
                      <a:r>
                        <a:rPr lang="en-US" sz="1800" i="1" noProof="0" dirty="0" smtClean="0"/>
                        <a:t>Smallest unit of</a:t>
                      </a:r>
                      <a:r>
                        <a:rPr lang="en-US" sz="1800" i="1" baseline="0" noProof="0" dirty="0" smtClean="0"/>
                        <a:t> activity</a:t>
                      </a:r>
                      <a:endParaRPr lang="en-US" sz="1800" i="1" noProof="0" dirty="0"/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Transaction</a:t>
                      </a:r>
                      <a:endParaRPr lang="en-US" sz="2000" noProof="0" dirty="0"/>
                    </a:p>
                  </a:txBody>
                  <a:tcPr anchor="ctr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Transaction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Transaction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 smtClean="0"/>
                        <a:t/>
                      </a:r>
                      <a:br>
                        <a:rPr lang="en-US" sz="2000" noProof="0" dirty="0" smtClean="0"/>
                      </a:br>
                      <a:r>
                        <a:rPr lang="en-US" sz="2000" noProof="0" dirty="0" smtClean="0"/>
                        <a:t>Transaction</a:t>
                      </a:r>
                      <a:endParaRPr lang="en-US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7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Pil ned 7"/>
          <p:cNvSpPr/>
          <p:nvPr/>
        </p:nvSpPr>
        <p:spPr>
          <a:xfrm>
            <a:off x="2933810" y="3509386"/>
            <a:ext cx="87465" cy="214685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Pil ned 8"/>
          <p:cNvSpPr/>
          <p:nvPr/>
        </p:nvSpPr>
        <p:spPr>
          <a:xfrm>
            <a:off x="2933810" y="4197928"/>
            <a:ext cx="87464" cy="276846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0" name="Pil ned 9"/>
          <p:cNvSpPr/>
          <p:nvPr/>
        </p:nvSpPr>
        <p:spPr>
          <a:xfrm>
            <a:off x="2934066" y="4823389"/>
            <a:ext cx="87464" cy="348407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Pil ned 10"/>
          <p:cNvSpPr/>
          <p:nvPr/>
        </p:nvSpPr>
        <p:spPr>
          <a:xfrm>
            <a:off x="2933810" y="5452042"/>
            <a:ext cx="87465" cy="260943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Pil ned 11"/>
          <p:cNvSpPr/>
          <p:nvPr/>
        </p:nvSpPr>
        <p:spPr>
          <a:xfrm>
            <a:off x="4627658" y="3488940"/>
            <a:ext cx="85853" cy="1039165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3" name="Pil ned 12"/>
          <p:cNvSpPr/>
          <p:nvPr/>
        </p:nvSpPr>
        <p:spPr>
          <a:xfrm>
            <a:off x="4627658" y="5131581"/>
            <a:ext cx="82378" cy="596034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4" name="Pil ned 13"/>
          <p:cNvSpPr/>
          <p:nvPr/>
        </p:nvSpPr>
        <p:spPr>
          <a:xfrm>
            <a:off x="6276967" y="3520553"/>
            <a:ext cx="85853" cy="677375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5" name="Pil ned 14"/>
          <p:cNvSpPr/>
          <p:nvPr/>
        </p:nvSpPr>
        <p:spPr>
          <a:xfrm>
            <a:off x="6273237" y="4823389"/>
            <a:ext cx="85853" cy="362860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6" name="Pil ned 15"/>
          <p:cNvSpPr/>
          <p:nvPr/>
        </p:nvSpPr>
        <p:spPr>
          <a:xfrm>
            <a:off x="6280443" y="5423296"/>
            <a:ext cx="84158" cy="285772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7" name="Pil ned 16"/>
          <p:cNvSpPr/>
          <p:nvPr/>
        </p:nvSpPr>
        <p:spPr>
          <a:xfrm>
            <a:off x="7969204" y="3520553"/>
            <a:ext cx="85853" cy="954221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8" name="Pil ned 17"/>
          <p:cNvSpPr/>
          <p:nvPr/>
        </p:nvSpPr>
        <p:spPr>
          <a:xfrm>
            <a:off x="7961744" y="5131581"/>
            <a:ext cx="93314" cy="577487"/>
          </a:xfrm>
          <a:prstGeom prst="downArrow">
            <a:avLst/>
          </a:prstGeom>
          <a:solidFill>
            <a:srgbClr val="D1FFD1"/>
          </a:solidFill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75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19533" y="474076"/>
            <a:ext cx="7218464" cy="430887"/>
          </a:xfrm>
        </p:spPr>
        <p:txBody>
          <a:bodyPr/>
          <a:lstStyle/>
          <a:p>
            <a:r>
              <a:rPr lang="en-US" noProof="0" dirty="0" smtClean="0"/>
              <a:t>Are records by-products of functions?</a:t>
            </a:r>
            <a:endParaRPr lang="en-US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871403" y="2438477"/>
            <a:ext cx="3240000" cy="369332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en-US" b="1" dirty="0" smtClean="0"/>
              <a:t>Function</a:t>
            </a:r>
            <a:r>
              <a:rPr lang="en-US" dirty="0" smtClean="0"/>
              <a:t> (e.g. procurement)</a:t>
            </a:r>
            <a:endParaRPr lang="en-US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185591" y="3065219"/>
            <a:ext cx="3240000" cy="369332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en-US" b="1" dirty="0" smtClean="0"/>
              <a:t>Process </a:t>
            </a:r>
            <a:r>
              <a:rPr lang="en-US" dirty="0" smtClean="0"/>
              <a:t>(e.g. bidding)</a:t>
            </a:r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2613787" y="3691961"/>
            <a:ext cx="3240000" cy="369332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en-US" b="1" dirty="0" smtClean="0"/>
              <a:t>Activity </a:t>
            </a:r>
            <a:r>
              <a:rPr lang="en-US" dirty="0" smtClean="0"/>
              <a:t>(e.g. obtaining bids)</a:t>
            </a:r>
            <a:endParaRPr lang="en-US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948765" y="4318703"/>
            <a:ext cx="3240000" cy="369332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none" rtlCol="0">
            <a:noAutofit/>
          </a:bodyPr>
          <a:lstStyle/>
          <a:p>
            <a:r>
              <a:rPr lang="en-US" b="1" dirty="0" smtClean="0"/>
              <a:t>Transaction </a:t>
            </a:r>
            <a:r>
              <a:rPr lang="en-US" dirty="0" smtClean="0"/>
              <a:t>(e.g. receive bid)</a:t>
            </a:r>
            <a:endParaRPr lang="en-US" dirty="0"/>
          </a:p>
        </p:txBody>
      </p:sp>
      <p:sp>
        <p:nvSpPr>
          <p:cNvPr id="11" name="Venstre klammeparentes 10"/>
          <p:cNvSpPr/>
          <p:nvPr/>
        </p:nvSpPr>
        <p:spPr>
          <a:xfrm>
            <a:off x="1484768" y="2438477"/>
            <a:ext cx="217283" cy="2249558"/>
          </a:xfrm>
          <a:prstGeom prst="leftBrace">
            <a:avLst>
              <a:gd name="adj1" fmla="val 63129"/>
              <a:gd name="adj2" fmla="val 50000"/>
            </a:avLst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416459" y="3249885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Things</a:t>
            </a:r>
            <a:br>
              <a:rPr lang="en-US" dirty="0" smtClean="0"/>
            </a:br>
            <a:r>
              <a:rPr lang="en-US" dirty="0" smtClean="0"/>
              <a:t>going on</a:t>
            </a:r>
            <a:endParaRPr lang="en-US" dirty="0"/>
          </a:p>
        </p:txBody>
      </p:sp>
      <p:sp>
        <p:nvSpPr>
          <p:cNvPr id="14" name="Venstre klammeparentes 13"/>
          <p:cNvSpPr/>
          <p:nvPr/>
        </p:nvSpPr>
        <p:spPr>
          <a:xfrm>
            <a:off x="1485984" y="4761746"/>
            <a:ext cx="216067" cy="1051067"/>
          </a:xfrm>
          <a:prstGeom prst="leftBrace">
            <a:avLst>
              <a:gd name="adj1" fmla="val 63129"/>
              <a:gd name="adj2" fmla="val 50000"/>
            </a:avLst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352276" y="4939280"/>
            <a:ext cx="1133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Evidence</a:t>
            </a:r>
            <a:br>
              <a:rPr lang="en-US" dirty="0" smtClean="0"/>
            </a:br>
            <a:r>
              <a:rPr lang="en-US" dirty="0" smtClean="0"/>
              <a:t>thereof</a:t>
            </a:r>
            <a:endParaRPr lang="en-US" dirty="0"/>
          </a:p>
        </p:txBody>
      </p:sp>
      <p:sp>
        <p:nvSpPr>
          <p:cNvPr id="17" name="Lagrede data 16"/>
          <p:cNvSpPr/>
          <p:nvPr/>
        </p:nvSpPr>
        <p:spPr>
          <a:xfrm>
            <a:off x="3141552" y="5078617"/>
            <a:ext cx="968721" cy="506994"/>
          </a:xfrm>
          <a:prstGeom prst="flowChartOnlineStorage">
            <a:avLst/>
          </a:prstGeom>
          <a:noFill/>
          <a:ln w="127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Bid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0" name="Gruppe 19"/>
          <p:cNvGrpSpPr/>
          <p:nvPr/>
        </p:nvGrpSpPr>
        <p:grpSpPr>
          <a:xfrm>
            <a:off x="4332177" y="5078617"/>
            <a:ext cx="1006586" cy="506994"/>
            <a:chOff x="4332177" y="5269117"/>
            <a:chExt cx="1006586" cy="506994"/>
          </a:xfrm>
        </p:grpSpPr>
        <p:sp>
          <p:nvSpPr>
            <p:cNvPr id="18" name="Lagrede data 17"/>
            <p:cNvSpPr/>
            <p:nvPr/>
          </p:nvSpPr>
          <p:spPr>
            <a:xfrm>
              <a:off x="4332177" y="5269117"/>
              <a:ext cx="1006586" cy="506994"/>
            </a:xfrm>
            <a:prstGeom prst="flowChartOnlineStorage">
              <a:avLst/>
            </a:prstGeom>
            <a:noFill/>
            <a:ln w="1270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4332177" y="5353337"/>
              <a:ext cx="8787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Receipt</a:t>
              </a:r>
              <a:endParaRPr lang="en-US" sz="1600" dirty="0"/>
            </a:p>
          </p:txBody>
        </p:sp>
      </p:grpSp>
      <p:cxnSp>
        <p:nvCxnSpPr>
          <p:cNvPr id="22" name="Vinkel 21"/>
          <p:cNvCxnSpPr>
            <a:endCxn id="8" idx="1"/>
          </p:cNvCxnSpPr>
          <p:nvPr/>
        </p:nvCxnSpPr>
        <p:spPr>
          <a:xfrm rot="16200000" flipH="1">
            <a:off x="1872165" y="2936459"/>
            <a:ext cx="442076" cy="1847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Vinkel 23"/>
          <p:cNvCxnSpPr>
            <a:endCxn id="9" idx="1"/>
          </p:cNvCxnSpPr>
          <p:nvPr/>
        </p:nvCxnSpPr>
        <p:spPr>
          <a:xfrm rot="16200000" flipH="1">
            <a:off x="2240172" y="3503012"/>
            <a:ext cx="442076" cy="3051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inkel 25"/>
          <p:cNvCxnSpPr>
            <a:endCxn id="10" idx="1"/>
          </p:cNvCxnSpPr>
          <p:nvPr/>
        </p:nvCxnSpPr>
        <p:spPr>
          <a:xfrm rot="16200000" flipH="1">
            <a:off x="2629471" y="4184075"/>
            <a:ext cx="442076" cy="1965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2" name="Gruppe 1031"/>
          <p:cNvGrpSpPr/>
          <p:nvPr/>
        </p:nvGrpSpPr>
        <p:grpSpPr>
          <a:xfrm>
            <a:off x="6790099" y="5039726"/>
            <a:ext cx="1602463" cy="584775"/>
            <a:chOff x="6790099" y="5230226"/>
            <a:chExt cx="1602463" cy="584775"/>
          </a:xfrm>
        </p:grpSpPr>
        <p:sp>
          <p:nvSpPr>
            <p:cNvPr id="27" name="Lagrede data 26"/>
            <p:cNvSpPr/>
            <p:nvPr/>
          </p:nvSpPr>
          <p:spPr>
            <a:xfrm>
              <a:off x="6790099" y="5269117"/>
              <a:ext cx="1602463" cy="506994"/>
            </a:xfrm>
            <a:prstGeom prst="flowChartOnlineStorage">
              <a:avLst/>
            </a:prstGeom>
            <a:noFill/>
            <a:ln w="12700">
              <a:solidFill>
                <a:schemeClr val="tx2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TekstSylinder 27"/>
            <p:cNvSpPr txBox="1"/>
            <p:nvPr/>
          </p:nvSpPr>
          <p:spPr>
            <a:xfrm>
              <a:off x="6824734" y="5230226"/>
              <a:ext cx="13596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Procurement</a:t>
              </a:r>
              <a:br>
                <a:rPr lang="en-US" sz="1600" dirty="0" smtClean="0"/>
              </a:br>
              <a:r>
                <a:rPr lang="en-US" sz="1600" dirty="0" smtClean="0"/>
                <a:t>protocol</a:t>
              </a:r>
              <a:endParaRPr lang="en-US" sz="1600" dirty="0"/>
            </a:p>
          </p:txBody>
        </p:sp>
      </p:grpSp>
      <p:cxnSp>
        <p:nvCxnSpPr>
          <p:cNvPr id="1028" name="Rett pil 1027"/>
          <p:cNvCxnSpPr>
            <a:endCxn id="17" idx="0"/>
          </p:cNvCxnSpPr>
          <p:nvPr/>
        </p:nvCxnSpPr>
        <p:spPr>
          <a:xfrm>
            <a:off x="3625912" y="4688035"/>
            <a:ext cx="1" cy="390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Rett pil 1029"/>
          <p:cNvCxnSpPr>
            <a:endCxn id="18" idx="0"/>
          </p:cNvCxnSpPr>
          <p:nvPr/>
        </p:nvCxnSpPr>
        <p:spPr>
          <a:xfrm>
            <a:off x="4835470" y="4688035"/>
            <a:ext cx="0" cy="390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kstSylinder 1032"/>
          <p:cNvSpPr txBox="1"/>
          <p:nvPr/>
        </p:nvSpPr>
        <p:spPr>
          <a:xfrm>
            <a:off x="3491403" y="5991225"/>
            <a:ext cx="17384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Yes, mostly</a:t>
            </a:r>
            <a:endParaRPr lang="en-US" sz="2200" b="1" dirty="0"/>
          </a:p>
        </p:txBody>
      </p:sp>
      <p:grpSp>
        <p:nvGrpSpPr>
          <p:cNvPr id="1038" name="Gruppe 1037"/>
          <p:cNvGrpSpPr/>
          <p:nvPr/>
        </p:nvGrpSpPr>
        <p:grpSpPr>
          <a:xfrm>
            <a:off x="823865" y="1567215"/>
            <a:ext cx="7648901" cy="4854896"/>
            <a:chOff x="823865" y="1567215"/>
            <a:chExt cx="7648901" cy="4854896"/>
          </a:xfrm>
        </p:grpSpPr>
        <p:grpSp>
          <p:nvGrpSpPr>
            <p:cNvPr id="30" name="Gruppe 29"/>
            <p:cNvGrpSpPr/>
            <p:nvPr/>
          </p:nvGrpSpPr>
          <p:grpSpPr>
            <a:xfrm>
              <a:off x="823865" y="1567215"/>
              <a:ext cx="6898741" cy="627475"/>
              <a:chOff x="823865" y="1916641"/>
              <a:chExt cx="6898741" cy="627475"/>
            </a:xfrm>
          </p:grpSpPr>
          <p:pic>
            <p:nvPicPr>
              <p:cNvPr id="1026" name="Picture 2" descr="C:\Users\Herbjørn\Documents\arkiv-adm\sky-enkel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3865" y="1916641"/>
                <a:ext cx="6898741" cy="6274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TekstSylinder 28"/>
              <p:cNvSpPr txBox="1"/>
              <p:nvPr/>
            </p:nvSpPr>
            <p:spPr>
              <a:xfrm>
                <a:off x="1594017" y="2045712"/>
                <a:ext cx="54895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Ambient function </a:t>
                </a:r>
                <a:r>
                  <a:rPr lang="en-US" dirty="0" smtClean="0"/>
                  <a:t>(e.g. economy, fair competition)</a:t>
                </a:r>
                <a:endParaRPr lang="en-US" dirty="0"/>
              </a:p>
            </p:txBody>
          </p:sp>
        </p:grpSp>
        <p:sp>
          <p:nvSpPr>
            <p:cNvPr id="1024" name="Frihåndsform 1023"/>
            <p:cNvSpPr/>
            <p:nvPr/>
          </p:nvSpPr>
          <p:spPr>
            <a:xfrm>
              <a:off x="6808206" y="2045706"/>
              <a:ext cx="905346" cy="3032911"/>
            </a:xfrm>
            <a:custGeom>
              <a:avLst/>
              <a:gdLst>
                <a:gd name="connsiteX0" fmla="*/ 0 w 905346"/>
                <a:gd name="connsiteY0" fmla="*/ 0 h 3032911"/>
                <a:gd name="connsiteX1" fmla="*/ 552261 w 905346"/>
                <a:gd name="connsiteY1" fmla="*/ 823865 h 3032911"/>
                <a:gd name="connsiteX2" fmla="*/ 905346 w 905346"/>
                <a:gd name="connsiteY2" fmla="*/ 3032911 h 30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5346" h="3032911">
                  <a:moveTo>
                    <a:pt x="0" y="0"/>
                  </a:moveTo>
                  <a:cubicBezTo>
                    <a:pt x="200685" y="159190"/>
                    <a:pt x="401370" y="318380"/>
                    <a:pt x="552261" y="823865"/>
                  </a:cubicBezTo>
                  <a:cubicBezTo>
                    <a:pt x="703152" y="1329350"/>
                    <a:pt x="804249" y="2181130"/>
                    <a:pt x="905346" y="3032911"/>
                  </a:cubicBezTo>
                </a:path>
              </a:pathLst>
            </a:custGeom>
            <a:noFill/>
            <a:ln w="12700">
              <a:solidFill>
                <a:srgbClr val="C00000"/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4" name="Rektangel 1033"/>
            <p:cNvSpPr/>
            <p:nvPr/>
          </p:nvSpPr>
          <p:spPr>
            <a:xfrm>
              <a:off x="5537347" y="5991224"/>
              <a:ext cx="293541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b-NO" sz="2200" b="1" dirty="0" smtClean="0"/>
                <a:t>…</a:t>
              </a:r>
              <a:r>
                <a:rPr lang="en-US" sz="2200" b="1" dirty="0" smtClean="0"/>
                <a:t>but no, not always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763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So, why are records created or captured?</a:t>
            </a:r>
            <a:endParaRPr lang="en-US" noProof="0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noProof="0" dirty="0" smtClean="0"/>
              <a:t>They provide evidence of activities</a:t>
            </a:r>
          </a:p>
          <a:p>
            <a:r>
              <a:rPr lang="en-US" noProof="0" dirty="0" smtClean="0"/>
              <a:t>They are often an organic part of the activities</a:t>
            </a:r>
          </a:p>
          <a:p>
            <a:r>
              <a:rPr lang="en-US" noProof="0" dirty="0" smtClean="0"/>
              <a:t>They are sometimes mandated by law or contract</a:t>
            </a:r>
          </a:p>
          <a:p>
            <a:pPr lvl="1"/>
            <a:r>
              <a:rPr lang="en-US" noProof="0" dirty="0" smtClean="0"/>
              <a:t>Yes, all of these</a:t>
            </a:r>
          </a:p>
          <a:p>
            <a:pPr lvl="1"/>
            <a:r>
              <a:rPr lang="en-US" dirty="0" smtClean="0"/>
              <a:t>And:</a:t>
            </a:r>
            <a:endParaRPr lang="en-US" noProof="0" dirty="0" smtClean="0"/>
          </a:p>
          <a:p>
            <a:r>
              <a:rPr lang="en-US" noProof="0" dirty="0" smtClean="0"/>
              <a:t>To improve business</a:t>
            </a:r>
          </a:p>
          <a:p>
            <a:pPr lvl="1"/>
            <a:r>
              <a:rPr lang="en-US" noProof="0" dirty="0" smtClean="0"/>
              <a:t>Efficiency, reuse, input to decision-making </a:t>
            </a:r>
          </a:p>
          <a:p>
            <a:r>
              <a:rPr lang="en-US" dirty="0" smtClean="0"/>
              <a:t>To avoid failure</a:t>
            </a:r>
          </a:p>
          <a:p>
            <a:pPr lvl="1"/>
            <a:r>
              <a:rPr lang="en-US" noProof="0" dirty="0" smtClean="0"/>
              <a:t>Caution, accountability, compliance, input to decision-making</a:t>
            </a:r>
          </a:p>
          <a:p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107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Benefits-</a:t>
            </a:r>
            <a:r>
              <a:rPr lang="nb-NO" dirty="0" err="1" smtClean="0"/>
              <a:t>catalogue</a:t>
            </a:r>
            <a:r>
              <a:rPr lang="nb-NO" dirty="0" smtClean="0"/>
              <a:t> in ISO 15489-1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2001-version: An entire chapter on “benefits”, making the case for Records Management</a:t>
            </a:r>
          </a:p>
          <a:p>
            <a:pPr lvl="1"/>
            <a:r>
              <a:rPr lang="en-US" dirty="0" smtClean="0"/>
              <a:t>Emphasis on what benefits an enterprise could achieve</a:t>
            </a:r>
          </a:p>
          <a:p>
            <a:r>
              <a:rPr lang="en-US" dirty="0" smtClean="0"/>
              <a:t>2016-version: A short sub-section in the introduction</a:t>
            </a:r>
          </a:p>
          <a:p>
            <a:pPr lvl="1"/>
            <a:r>
              <a:rPr lang="en-US" dirty="0" smtClean="0"/>
              <a:t>“</a:t>
            </a:r>
            <a:r>
              <a:rPr lang="nb-NO" dirty="0" smtClean="0"/>
              <a:t>[</a:t>
            </a:r>
            <a:r>
              <a:rPr lang="nb-NO" dirty="0" err="1" smtClean="0"/>
              <a:t>These</a:t>
            </a:r>
            <a:r>
              <a:rPr lang="nb-NO" dirty="0" smtClean="0"/>
              <a:t> a]</a:t>
            </a:r>
            <a:r>
              <a:rPr lang="en-US" dirty="0" err="1" smtClean="0"/>
              <a:t>pproaches</a:t>
            </a:r>
            <a:r>
              <a:rPr lang="en-US" dirty="0" smtClean="0"/>
              <a:t> </a:t>
            </a:r>
            <a:r>
              <a:rPr lang="en-US" dirty="0"/>
              <a:t>to the creation, capture and management of </a:t>
            </a:r>
            <a:r>
              <a:rPr lang="en-US" dirty="0" smtClean="0"/>
              <a:t>records </a:t>
            </a:r>
            <a:r>
              <a:rPr lang="en-US" dirty="0"/>
              <a:t>(…) enables the </a:t>
            </a:r>
            <a:r>
              <a:rPr lang="en-US" dirty="0" smtClean="0"/>
              <a:t>following”</a:t>
            </a:r>
          </a:p>
          <a:p>
            <a:pPr lvl="1"/>
            <a:r>
              <a:rPr lang="en-US" dirty="0" smtClean="0"/>
              <a:t>14 items, letters a-n</a:t>
            </a:r>
          </a:p>
          <a:p>
            <a:pPr lvl="1"/>
            <a:r>
              <a:rPr lang="en-US" dirty="0" smtClean="0"/>
              <a:t>Most of these items are actually about avoiding, diminishing or mitigating risks</a:t>
            </a:r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15. Nov. 2016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DLM Forum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BA5C-F18D-4F44-83AF-15E80F06FDDC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68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A">
  <a:themeElements>
    <a:clrScheme name="HiO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7D90"/>
      </a:accent1>
      <a:accent2>
        <a:srgbClr val="BED27D"/>
      </a:accent2>
      <a:accent3>
        <a:srgbClr val="FFE01D"/>
      </a:accent3>
      <a:accent4>
        <a:srgbClr val="BC1038"/>
      </a:accent4>
      <a:accent5>
        <a:srgbClr val="CE6587"/>
      </a:accent5>
      <a:accent6>
        <a:srgbClr val="EABE0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C00000"/>
          </a:solidFill>
          <a:tailEnd type="arrow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Presentation1" id="{89D1CF95-8A97-470B-A425-D51D0092B374}" vid="{35002089-198F-4106-B8DB-7D1EF60089A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HiOA_PPT_ENG_Grønn</Template>
  <TotalTime>404</TotalTime>
  <Words>721</Words>
  <Application>Microsoft Office PowerPoint</Application>
  <PresentationFormat>Skjermfremvisning (4:3)</PresentationFormat>
  <Paragraphs>173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HiOA</vt:lpstr>
      <vt:lpstr>Is planning for creating and capturing records about achieving benefits or about avoiding risks? </vt:lpstr>
      <vt:lpstr>OAUC, Who we are</vt:lpstr>
      <vt:lpstr>About the question asked in the title of  presentation</vt:lpstr>
      <vt:lpstr>On planning ahead:  Basic Quality Improvement cycle</vt:lpstr>
      <vt:lpstr>Digression: Is “more plan, less do” a good thing?</vt:lpstr>
      <vt:lpstr>A view on planning: Analyzing functions</vt:lpstr>
      <vt:lpstr>Are records by-products of functions?</vt:lpstr>
      <vt:lpstr>So, why are records created or captured?</vt:lpstr>
      <vt:lpstr>Benefits-catalogue in ISO 15489-1</vt:lpstr>
      <vt:lpstr>Increased emphasis on risk in RM</vt:lpstr>
      <vt:lpstr>Different theoretical positions on risks</vt:lpstr>
      <vt:lpstr>My opinions on the initial question</vt:lpstr>
    </vt:vector>
  </TitlesOfParts>
  <Company>Høgskolen i Oslo og Akershus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planning for creating and capturing records about achieving benefits or about avoiding risks? </dc:title>
  <dc:creator>Herbjørn Andresen</dc:creator>
  <dc:description>template by addpoint.no</dc:description>
  <cp:lastModifiedBy>Herbjørn</cp:lastModifiedBy>
  <cp:revision>58</cp:revision>
  <dcterms:created xsi:type="dcterms:W3CDTF">2016-11-14T13:15:05Z</dcterms:created>
  <dcterms:modified xsi:type="dcterms:W3CDTF">2016-11-15T09:27:53Z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