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4"/>
  </p:notesMasterIdLst>
  <p:handoutMasterIdLst>
    <p:handoutMasterId r:id="rId25"/>
  </p:handoutMasterIdLst>
  <p:sldIdLst>
    <p:sldId id="309" r:id="rId2"/>
    <p:sldId id="329" r:id="rId3"/>
    <p:sldId id="328" r:id="rId4"/>
    <p:sldId id="335" r:id="rId5"/>
    <p:sldId id="331" r:id="rId6"/>
    <p:sldId id="315" r:id="rId7"/>
    <p:sldId id="316" r:id="rId8"/>
    <p:sldId id="320" r:id="rId9"/>
    <p:sldId id="321" r:id="rId10"/>
    <p:sldId id="317" r:id="rId11"/>
    <p:sldId id="336" r:id="rId12"/>
    <p:sldId id="337" r:id="rId13"/>
    <p:sldId id="323" r:id="rId14"/>
    <p:sldId id="325" r:id="rId15"/>
    <p:sldId id="324" r:id="rId16"/>
    <p:sldId id="326" r:id="rId17"/>
    <p:sldId id="338" r:id="rId18"/>
    <p:sldId id="339" r:id="rId19"/>
    <p:sldId id="340" r:id="rId20"/>
    <p:sldId id="343" r:id="rId21"/>
    <p:sldId id="341" r:id="rId22"/>
    <p:sldId id="344" r:id="rId23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že Škofljanec" initials="JŠ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3A3"/>
    <a:srgbClr val="5D26E6"/>
    <a:srgbClr val="009FEE"/>
    <a:srgbClr val="EC6B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85238" autoAdjust="0"/>
  </p:normalViewPr>
  <p:slideViewPr>
    <p:cSldViewPr snapToObjects="1">
      <p:cViewPr varScale="1">
        <p:scale>
          <a:sx n="95" d="100"/>
          <a:sy n="95" d="100"/>
        </p:scale>
        <p:origin x="-1470" y="-102"/>
      </p:cViewPr>
      <p:guideLst>
        <p:guide orient="horz" pos="550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/>
          <a:lstStyle>
            <a:lvl1pPr algn="r">
              <a:defRPr sz="1200"/>
            </a:lvl1pPr>
          </a:lstStyle>
          <a:p>
            <a:fld id="{2EBBED44-C226-4AFD-A050-109432319032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 anchor="b"/>
          <a:lstStyle>
            <a:lvl1pPr algn="r">
              <a:defRPr sz="1200"/>
            </a:lvl1pPr>
          </a:lstStyle>
          <a:p>
            <a:fld id="{0E4C783A-9ED2-46BC-9728-34B51598C50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/>
          <a:lstStyle>
            <a:lvl1pPr algn="r">
              <a:defRPr sz="1200"/>
            </a:lvl1pPr>
          </a:lstStyle>
          <a:p>
            <a:fld id="{52C5FD0F-00F8-47D1-BD15-FD13CF6FD84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4" tIns="45742" rIns="91484" bIns="45742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84" tIns="45742" rIns="91484" bIns="45742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84" tIns="45742" rIns="91484" bIns="45742" rtlCol="0" anchor="b"/>
          <a:lstStyle>
            <a:lvl1pPr algn="r">
              <a:defRPr sz="1200"/>
            </a:lvl1pPr>
          </a:lstStyle>
          <a:p>
            <a:fld id="{6AD78AAB-C7CD-42C5-9459-8D1DFF49DF3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Hallo</a:t>
            </a:r>
            <a:r>
              <a:rPr lang="sl-SI" dirty="0" smtClean="0"/>
              <a:t> </a:t>
            </a:r>
            <a:r>
              <a:rPr lang="sl-SI" dirty="0" err="1" smtClean="0"/>
              <a:t>ladies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gentlemen</a:t>
            </a:r>
            <a:r>
              <a:rPr lang="sl-SI" dirty="0" smtClean="0"/>
              <a:t>,</a:t>
            </a:r>
            <a:r>
              <a:rPr lang="sl-SI" baseline="0" dirty="0" smtClean="0"/>
              <a:t> </a:t>
            </a:r>
          </a:p>
          <a:p>
            <a:r>
              <a:rPr lang="sl-SI" baseline="0" dirty="0" err="1" smtClean="0"/>
              <a:t>My</a:t>
            </a:r>
            <a:r>
              <a:rPr lang="sl-SI" baseline="0" dirty="0" smtClean="0"/>
              <a:t> name</a:t>
            </a:r>
          </a:p>
          <a:p>
            <a:r>
              <a:rPr lang="sl-SI" baseline="0" dirty="0" smtClean="0"/>
              <a:t>I’m </a:t>
            </a:r>
            <a:r>
              <a:rPr lang="sl-SI" baseline="0" dirty="0" err="1" smtClean="0"/>
              <a:t>an</a:t>
            </a:r>
            <a:r>
              <a:rPr lang="sl-SI" baseline="0" dirty="0" smtClean="0"/>
              <a:t> </a:t>
            </a:r>
            <a:r>
              <a:rPr lang="sl-SI" baseline="0" dirty="0" err="1" smtClean="0"/>
              <a:t>archivist</a:t>
            </a:r>
            <a:r>
              <a:rPr lang="sl-SI" baseline="0" dirty="0" smtClean="0"/>
              <a:t>, not </a:t>
            </a:r>
            <a:r>
              <a:rPr lang="sl-SI" baseline="0" dirty="0" err="1" smtClean="0"/>
              <a:t>an</a:t>
            </a:r>
            <a:r>
              <a:rPr lang="sl-SI" baseline="0" dirty="0" smtClean="0"/>
              <a:t> IT</a:t>
            </a:r>
          </a:p>
          <a:p>
            <a:r>
              <a:rPr lang="sl-SI" baseline="0" dirty="0" err="1" smtClean="0"/>
              <a:t>Subject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my</a:t>
            </a:r>
            <a:r>
              <a:rPr lang="sl-SI" baseline="0" dirty="0" smtClean="0"/>
              <a:t> </a:t>
            </a:r>
            <a:r>
              <a:rPr lang="sl-SI" baseline="0" dirty="0" err="1" smtClean="0"/>
              <a:t>presentation</a:t>
            </a:r>
            <a:r>
              <a:rPr lang="sl-SI" baseline="0" dirty="0" smtClean="0"/>
              <a:t> is </a:t>
            </a:r>
            <a:r>
              <a:rPr lang="sl-SI" baseline="0" dirty="0" err="1" smtClean="0"/>
              <a:t>dig</a:t>
            </a:r>
            <a:r>
              <a:rPr lang="sl-SI" baseline="0" dirty="0" smtClean="0"/>
              <a:t> dat </a:t>
            </a:r>
            <a:r>
              <a:rPr lang="sl-SI" baseline="0" dirty="0" err="1" smtClean="0"/>
              <a:t>appr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baseline="0" dirty="0" err="1" smtClean="0"/>
              <a:t>Instr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for</a:t>
            </a:r>
            <a:r>
              <a:rPr lang="sl-SI" baseline="0" dirty="0" smtClean="0"/>
              <a:t> DD </a:t>
            </a:r>
            <a:r>
              <a:rPr lang="sl-SI" baseline="0" dirty="0" err="1" smtClean="0"/>
              <a:t>should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be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issued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asap</a:t>
            </a:r>
            <a:r>
              <a:rPr lang="sl-SI" baseline="0" dirty="0" smtClean="0"/>
              <a:t> </a:t>
            </a:r>
            <a:r>
              <a:rPr lang="sl-SI" baseline="0" dirty="0" err="1" smtClean="0"/>
              <a:t>but</a:t>
            </a:r>
            <a:r>
              <a:rPr lang="sl-SI" baseline="0" dirty="0" smtClean="0"/>
              <a:t> BEFORE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data</a:t>
            </a:r>
            <a:r>
              <a:rPr lang="sl-SI" baseline="0" dirty="0" smtClean="0"/>
              <a:t> EXTRUCTION </a:t>
            </a:r>
            <a:r>
              <a:rPr lang="sl-SI" baseline="0" dirty="0" err="1" smtClean="0"/>
              <a:t>from</a:t>
            </a:r>
            <a:r>
              <a:rPr lang="sl-SI" baseline="0" dirty="0" smtClean="0"/>
              <a:t> PRODUCTIONAL </a:t>
            </a:r>
            <a:r>
              <a:rPr lang="sl-SI" baseline="0" dirty="0" err="1" smtClean="0"/>
              <a:t>system</a:t>
            </a:r>
            <a:r>
              <a:rPr lang="sl-SI" baseline="0" dirty="0" smtClean="0"/>
              <a:t> (</a:t>
            </a:r>
            <a:r>
              <a:rPr lang="sl-SI" baseline="0" dirty="0" err="1" smtClean="0"/>
              <a:t>including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its</a:t>
            </a:r>
            <a:r>
              <a:rPr lang="sl-SI" baseline="0" dirty="0" smtClean="0"/>
              <a:t> DISTRIBUTIONAL INSTANCES)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u="sng" baseline="0" dirty="0" smtClean="0"/>
              <a:t>PRODUCTIONAL </a:t>
            </a:r>
            <a:r>
              <a:rPr lang="sl-SI" u="sng" baseline="0" dirty="0" err="1" smtClean="0"/>
              <a:t>system</a:t>
            </a:r>
            <a:r>
              <a:rPr lang="sl-SI" u="sng" baseline="0" dirty="0" smtClean="0"/>
              <a:t> </a:t>
            </a:r>
            <a:r>
              <a:rPr lang="sl-SI" baseline="0" dirty="0" smtClean="0"/>
              <a:t>– </a:t>
            </a:r>
            <a:r>
              <a:rPr lang="sl-SI" baseline="0" dirty="0" err="1" smtClean="0"/>
              <a:t>including</a:t>
            </a:r>
            <a:r>
              <a:rPr lang="sl-SI" baseline="0" dirty="0" smtClean="0"/>
              <a:t> </a:t>
            </a:r>
            <a:r>
              <a:rPr lang="sl-SI" u="sng" baseline="0" dirty="0" err="1" smtClean="0"/>
              <a:t>its</a:t>
            </a:r>
            <a:r>
              <a:rPr lang="sl-SI" u="sng" baseline="0" dirty="0" smtClean="0"/>
              <a:t> DISTRIBUTIONAL INSTANCES </a:t>
            </a:r>
            <a:r>
              <a:rPr lang="sl-SI" baseline="0" dirty="0" smtClean="0"/>
              <a:t>– </a:t>
            </a:r>
            <a:r>
              <a:rPr lang="sl-SI" baseline="0" dirty="0" err="1" smtClean="0"/>
              <a:t>registres</a:t>
            </a:r>
            <a:r>
              <a:rPr lang="sl-SI" baseline="0" dirty="0" smtClean="0"/>
              <a:t> A,B,C… - </a:t>
            </a:r>
            <a:r>
              <a:rPr lang="sl-SI" baseline="0" dirty="0" err="1" smtClean="0"/>
              <a:t>all</a:t>
            </a:r>
            <a:r>
              <a:rPr lang="sl-SI" baseline="0" dirty="0" smtClean="0"/>
              <a:t> </a:t>
            </a:r>
            <a:r>
              <a:rPr lang="sl-SI" baseline="0" dirty="0" err="1" smtClean="0"/>
              <a:t>using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="1" baseline="0" dirty="0" smtClean="0"/>
              <a:t>same CODE LISTS</a:t>
            </a:r>
            <a:r>
              <a:rPr lang="sl-SI" baseline="0" dirty="0" smtClean="0"/>
              <a:t>)</a:t>
            </a:r>
          </a:p>
          <a:p>
            <a:r>
              <a:rPr lang="sl-SI" b="1" baseline="0" dirty="0" smtClean="0"/>
              <a:t>- </a:t>
            </a:r>
            <a:r>
              <a:rPr lang="sl-SI" b="1" baseline="0" dirty="0" err="1" smtClean="0"/>
              <a:t>using</a:t>
            </a:r>
            <a:r>
              <a:rPr lang="sl-SI" b="1" baseline="0" dirty="0" smtClean="0"/>
              <a:t> ON A FLY EXCHANGE </a:t>
            </a:r>
            <a:r>
              <a:rPr lang="sl-SI" b="1" baseline="0" dirty="0" err="1" smtClean="0"/>
              <a:t>of</a:t>
            </a:r>
            <a:r>
              <a:rPr lang="sl-SI" b="1" baseline="0" dirty="0" smtClean="0"/>
              <a:t> DATA </a:t>
            </a:r>
            <a:r>
              <a:rPr lang="sl-SI" b="1" baseline="0" dirty="0" err="1" smtClean="0"/>
              <a:t>with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other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systems</a:t>
            </a:r>
            <a:r>
              <a:rPr lang="sl-SI" b="1" baseline="0" dirty="0" smtClean="0"/>
              <a:t> </a:t>
            </a:r>
            <a:endParaRPr lang="sl-SI" b="1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u="sng" baseline="0" dirty="0" smtClean="0"/>
              <a:t>TECHNICAL DOCUMENTATION on </a:t>
            </a:r>
            <a:r>
              <a:rPr lang="sl-SI" u="sng" baseline="0" dirty="0" err="1" smtClean="0"/>
              <a:t>environment</a:t>
            </a:r>
            <a:r>
              <a:rPr lang="sl-SI" u="sng" baseline="0" dirty="0" smtClean="0"/>
              <a:t> </a:t>
            </a:r>
            <a:r>
              <a:rPr lang="sl-SI" u="sng" baseline="0" dirty="0" err="1" smtClean="0"/>
              <a:t>and</a:t>
            </a:r>
            <a:r>
              <a:rPr lang="sl-SI" u="sng" baseline="0" dirty="0" smtClean="0"/>
              <a:t> DB (</a:t>
            </a:r>
            <a:r>
              <a:rPr lang="sl-SI" u="sng" baseline="0" dirty="0" err="1" smtClean="0"/>
              <a:t>entity</a:t>
            </a:r>
            <a:r>
              <a:rPr lang="sl-SI" u="sng" baseline="0" dirty="0" smtClean="0"/>
              <a:t> </a:t>
            </a:r>
            <a:r>
              <a:rPr lang="sl-SI" u="sng" baseline="0" dirty="0" err="1" smtClean="0"/>
              <a:t>relational</a:t>
            </a:r>
            <a:r>
              <a:rPr lang="sl-SI" u="sng" baseline="0" dirty="0" smtClean="0"/>
              <a:t> model) is </a:t>
            </a:r>
            <a:r>
              <a:rPr lang="sl-SI" u="sng" baseline="0" dirty="0" err="1" smtClean="0"/>
              <a:t>usualy</a:t>
            </a:r>
            <a:r>
              <a:rPr lang="sl-SI" u="sng" baseline="0" dirty="0" smtClean="0"/>
              <a:t> </a:t>
            </a:r>
            <a:r>
              <a:rPr lang="sl-SI" b="1" u="sng" baseline="0" dirty="0" err="1" smtClean="0"/>
              <a:t>comon</a:t>
            </a:r>
            <a:r>
              <a:rPr lang="sl-SI" u="sng" baseline="0" dirty="0" smtClean="0"/>
              <a:t>, CONTENT DOCUMENTATION, QUERYS, LEGAL FRAMEWORK/BASES are </a:t>
            </a:r>
            <a:r>
              <a:rPr lang="sl-SI" u="sng" baseline="0" dirty="0" err="1" smtClean="0"/>
              <a:t>related</a:t>
            </a:r>
            <a:r>
              <a:rPr lang="sl-SI" u="sng" baseline="0" dirty="0" smtClean="0"/>
              <a:t> to </a:t>
            </a:r>
            <a:r>
              <a:rPr lang="sl-SI" b="1" u="sng" baseline="0" dirty="0" err="1" smtClean="0"/>
              <a:t>single</a:t>
            </a:r>
            <a:r>
              <a:rPr lang="sl-SI" b="1" u="sng" baseline="0" dirty="0" smtClean="0"/>
              <a:t> </a:t>
            </a:r>
            <a:r>
              <a:rPr lang="sl-SI" u="sng" baseline="0" dirty="0" err="1" smtClean="0"/>
              <a:t>registres</a:t>
            </a:r>
            <a:r>
              <a:rPr lang="sl-SI" u="sng" baseline="0" dirty="0" smtClean="0"/>
              <a:t>.</a:t>
            </a:r>
          </a:p>
          <a:p>
            <a:r>
              <a:rPr lang="sl-SI" u="sng" baseline="0" dirty="0" smtClean="0"/>
              <a:t>PRODUCTIONAL </a:t>
            </a:r>
            <a:r>
              <a:rPr lang="sl-SI" u="sng" baseline="0" dirty="0" err="1" smtClean="0"/>
              <a:t>system</a:t>
            </a:r>
            <a:r>
              <a:rPr lang="sl-SI" u="sng" baseline="0" dirty="0" smtClean="0"/>
              <a:t> </a:t>
            </a:r>
            <a:r>
              <a:rPr lang="sl-SI" baseline="0" dirty="0" smtClean="0"/>
              <a:t>– </a:t>
            </a:r>
            <a:r>
              <a:rPr lang="sl-SI" baseline="0" dirty="0" err="1" smtClean="0"/>
              <a:t>including</a:t>
            </a:r>
            <a:r>
              <a:rPr lang="sl-SI" baseline="0" dirty="0" smtClean="0"/>
              <a:t> </a:t>
            </a:r>
            <a:r>
              <a:rPr lang="sl-SI" u="sng" baseline="0" dirty="0" err="1" smtClean="0"/>
              <a:t>its</a:t>
            </a:r>
            <a:r>
              <a:rPr lang="sl-SI" u="sng" baseline="0" dirty="0" smtClean="0"/>
              <a:t> DISTRIBUTIONAL INSTANCES </a:t>
            </a:r>
            <a:r>
              <a:rPr lang="sl-SI" baseline="0" dirty="0" smtClean="0"/>
              <a:t>– </a:t>
            </a:r>
            <a:r>
              <a:rPr lang="sl-SI" baseline="0" dirty="0" err="1" smtClean="0"/>
              <a:t>registres</a:t>
            </a:r>
            <a:r>
              <a:rPr lang="sl-SI" baseline="0" dirty="0" smtClean="0"/>
              <a:t> A,B,C… - </a:t>
            </a:r>
            <a:r>
              <a:rPr lang="sl-SI" baseline="0" dirty="0" err="1" smtClean="0"/>
              <a:t>all</a:t>
            </a:r>
            <a:r>
              <a:rPr lang="sl-SI" baseline="0" dirty="0" smtClean="0"/>
              <a:t> </a:t>
            </a:r>
            <a:r>
              <a:rPr lang="sl-SI" baseline="0" dirty="0" err="1" smtClean="0"/>
              <a:t>using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="1" baseline="0" dirty="0" smtClean="0"/>
              <a:t>same CODE LISTS</a:t>
            </a:r>
            <a:r>
              <a:rPr lang="sl-SI" baseline="0" dirty="0" smtClean="0"/>
              <a:t>)</a:t>
            </a:r>
          </a:p>
          <a:p>
            <a:pPr>
              <a:buFontTx/>
              <a:buChar char="-"/>
            </a:pPr>
            <a:r>
              <a:rPr lang="sl-SI" b="1" baseline="0" dirty="0" err="1" smtClean="0"/>
              <a:t>using</a:t>
            </a:r>
            <a:r>
              <a:rPr lang="sl-SI" b="1" baseline="0" dirty="0" smtClean="0"/>
              <a:t> </a:t>
            </a:r>
            <a:r>
              <a:rPr lang="sl-SI" b="1" baseline="0" dirty="0" smtClean="0"/>
              <a:t>ON A FLY EXCHANGE </a:t>
            </a:r>
            <a:r>
              <a:rPr lang="sl-SI" b="1" baseline="0" dirty="0" err="1" smtClean="0"/>
              <a:t>of</a:t>
            </a:r>
            <a:r>
              <a:rPr lang="sl-SI" b="1" baseline="0" dirty="0" smtClean="0"/>
              <a:t> DATA </a:t>
            </a:r>
            <a:r>
              <a:rPr lang="sl-SI" b="1" baseline="0" dirty="0" err="1" smtClean="0"/>
              <a:t>with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other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systems</a:t>
            </a:r>
            <a:r>
              <a:rPr lang="sl-SI" b="1" baseline="0" dirty="0" smtClean="0"/>
              <a:t> </a:t>
            </a:r>
            <a:endParaRPr lang="sl-SI" b="1" baseline="0" dirty="0" smtClean="0"/>
          </a:p>
          <a:p>
            <a:pPr>
              <a:buFontTx/>
              <a:buChar char="-"/>
            </a:pPr>
            <a:r>
              <a:rPr lang="sl-SI" b="1" baseline="0" dirty="0" smtClean="0"/>
              <a:t>FOCUS: </a:t>
            </a:r>
            <a:r>
              <a:rPr lang="sl-SI" b="1" baseline="0" dirty="0" err="1" smtClean="0"/>
              <a:t>starts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with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bogger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picture</a:t>
            </a:r>
            <a:r>
              <a:rPr lang="sl-SI" b="1" baseline="0" dirty="0" smtClean="0"/>
              <a:t> RDBMS </a:t>
            </a:r>
            <a:r>
              <a:rPr lang="sl-SI" b="1" baseline="0" dirty="0" err="1" smtClean="0"/>
              <a:t>and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finish</a:t>
            </a:r>
            <a:r>
              <a:rPr lang="sl-SI" b="1" baseline="0" dirty="0" smtClean="0"/>
              <a:t> </a:t>
            </a:r>
            <a:r>
              <a:rPr lang="sl-SI" b="1" baseline="0" dirty="0" err="1" smtClean="0"/>
              <a:t>with</a:t>
            </a:r>
            <a:r>
              <a:rPr lang="sl-SI" b="1" baseline="0" dirty="0" smtClean="0"/>
              <a:t> DETAILES (register)</a:t>
            </a:r>
            <a:endParaRPr lang="sl-SI" b="1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949">
              <a:defRPr/>
            </a:pPr>
            <a:r>
              <a:rPr lang="en-GB" noProof="0" dirty="0" smtClean="0">
                <a:solidFill>
                  <a:schemeClr val="tx2">
                    <a:lumMod val="50000"/>
                  </a:schemeClr>
                </a:solidFill>
              </a:rPr>
              <a:t>Gathering information needed for appraisal is usually time consuming and many creators feel </a:t>
            </a:r>
            <a:r>
              <a:rPr lang="sl-SI" noProof="0" dirty="0" smtClean="0">
                <a:solidFill>
                  <a:schemeClr val="tx2">
                    <a:lumMod val="50000"/>
                  </a:schemeClr>
                </a:solidFill>
              </a:rPr>
              <a:t>it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as a burden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dirty="0" smtClean="0"/>
              <a:t>especially when their record management is not well defined and documented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smtClean="0"/>
              <a:t>Recorded interviews makes this burden more sustainable/lightened </a:t>
            </a:r>
            <a:r>
              <a:rPr lang="sl-SI" dirty="0" smtClean="0"/>
              <a:t>in </a:t>
            </a:r>
            <a:r>
              <a:rPr lang="sl-SI" dirty="0" err="1" smtClean="0"/>
              <a:t>comparison</a:t>
            </a:r>
            <a:r>
              <a:rPr lang="sl-SI" dirty="0" smtClean="0"/>
              <a:t> to </a:t>
            </a:r>
            <a:r>
              <a:rPr lang="sl-SI" dirty="0" err="1" smtClean="0"/>
              <a:t>surveying</a:t>
            </a:r>
            <a:r>
              <a:rPr lang="sl-SI" dirty="0" smtClean="0"/>
              <a:t>/</a:t>
            </a:r>
            <a:r>
              <a:rPr lang="sl-SI" dirty="0" err="1" smtClean="0"/>
              <a:t>sending</a:t>
            </a:r>
            <a:r>
              <a:rPr lang="sl-SI" dirty="0" smtClean="0"/>
              <a:t> </a:t>
            </a:r>
            <a:r>
              <a:rPr lang="sl-SI" dirty="0" err="1" smtClean="0"/>
              <a:t>out</a:t>
            </a:r>
            <a:r>
              <a:rPr lang="sl-SI" dirty="0" smtClean="0"/>
              <a:t> </a:t>
            </a:r>
            <a:r>
              <a:rPr lang="sl-SI" dirty="0" err="1" smtClean="0"/>
              <a:t>extensive</a:t>
            </a:r>
            <a:r>
              <a:rPr lang="sl-SI" dirty="0" smtClean="0"/>
              <a:t> </a:t>
            </a:r>
            <a:r>
              <a:rPr lang="sl-SI" dirty="0" err="1" smtClean="0"/>
              <a:t>questionaires</a:t>
            </a:r>
            <a:r>
              <a:rPr lang="en-GB" dirty="0" smtClean="0"/>
              <a:t>.  </a:t>
            </a:r>
            <a:endParaRPr lang="sl-SI" dirty="0" smtClean="0"/>
          </a:p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949">
              <a:defRPr/>
            </a:pPr>
            <a:r>
              <a:rPr lang="en-GB" noProof="0" dirty="0" smtClean="0">
                <a:solidFill>
                  <a:schemeClr val="tx2">
                    <a:lumMod val="50000"/>
                  </a:schemeClr>
                </a:solidFill>
              </a:rPr>
              <a:t>Gathering information needed for appraisal is usually time consuming and many creators feel </a:t>
            </a:r>
            <a:r>
              <a:rPr lang="sl-SI" noProof="0" dirty="0" smtClean="0">
                <a:solidFill>
                  <a:schemeClr val="tx2">
                    <a:lumMod val="50000"/>
                  </a:schemeClr>
                </a:solidFill>
              </a:rPr>
              <a:t>it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as a burden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dirty="0" smtClean="0"/>
              <a:t>especially when their record management is not well defined and documented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smtClean="0"/>
              <a:t>Recorded interviews makes this burden more sustainable/lightened </a:t>
            </a:r>
            <a:r>
              <a:rPr lang="sl-SI" dirty="0" smtClean="0"/>
              <a:t>in comparison to surveying/sending out extensive questionaires</a:t>
            </a:r>
            <a:r>
              <a:rPr lang="en-GB" dirty="0" smtClean="0"/>
              <a:t>. .  </a:t>
            </a:r>
            <a:endParaRPr lang="sl-SI" dirty="0" smtClean="0"/>
          </a:p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TOPIC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15</a:t>
            </a:fld>
            <a:endParaRPr 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16</a:t>
            </a:fld>
            <a:endParaRPr 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17</a:t>
            </a:fld>
            <a:endParaRPr 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18</a:t>
            </a:fld>
            <a:endParaRPr 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19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When we are talking about the appraisal we</a:t>
            </a:r>
            <a:r>
              <a:rPr lang="sl-SI" baseline="0" dirty="0" smtClean="0"/>
              <a:t> have in mind 2 STAGES</a:t>
            </a:r>
            <a:endParaRPr lang="sl-SI" dirty="0" smtClean="0"/>
          </a:p>
          <a:p>
            <a:r>
              <a:rPr lang="sl-SI" dirty="0" smtClean="0"/>
              <a:t>First</a:t>
            </a:r>
            <a:r>
              <a:rPr lang="sl-SI" baseline="0" dirty="0" smtClean="0"/>
              <a:t> </a:t>
            </a:r>
            <a:r>
              <a:rPr lang="sl-SI" baseline="0" dirty="0" err="1" smtClean="0"/>
              <a:t>we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carry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out</a:t>
            </a:r>
            <a:r>
              <a:rPr lang="sl-SI" baseline="0" dirty="0" smtClean="0"/>
              <a:t> </a:t>
            </a:r>
            <a:r>
              <a:rPr lang="sl-SI" baseline="0" dirty="0" err="1" smtClean="0"/>
              <a:t>appraisal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general </a:t>
            </a:r>
            <a:r>
              <a:rPr lang="sl-SI" baseline="0" dirty="0" err="1" smtClean="0"/>
              <a:t>content</a:t>
            </a:r>
            <a:endParaRPr lang="sl-SI" baseline="0" dirty="0" smtClean="0"/>
          </a:p>
          <a:p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next</a:t>
            </a:r>
            <a:r>
              <a:rPr lang="sl-SI" baseline="0" dirty="0" smtClean="0"/>
              <a:t> step is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appraisal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digital</a:t>
            </a:r>
            <a:r>
              <a:rPr lang="sl-SI" baseline="0" dirty="0" smtClean="0"/>
              <a:t> </a:t>
            </a:r>
            <a:r>
              <a:rPr lang="sl-SI" baseline="0" dirty="0" err="1" smtClean="0"/>
              <a:t>data</a:t>
            </a:r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20</a:t>
            </a:fld>
            <a:endParaRPr lang="sl-SI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21</a:t>
            </a:fld>
            <a:endParaRPr lang="sl-S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</a:t>
            </a:r>
            <a:r>
              <a:rPr lang="sl-SI" baseline="0" dirty="0" smtClean="0"/>
              <a:t> </a:t>
            </a:r>
            <a:r>
              <a:rPr lang="sl-SI" baseline="0" dirty="0" err="1" smtClean="0"/>
              <a:t>would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be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pleased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you</a:t>
            </a:r>
            <a:r>
              <a:rPr lang="sl-SI" baseline="0" dirty="0" smtClean="0"/>
              <a:t> </a:t>
            </a:r>
            <a:r>
              <a:rPr lang="sl-SI" baseline="0" dirty="0" err="1" smtClean="0"/>
              <a:t>could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share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your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opinion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our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approach</a:t>
            </a:r>
            <a:r>
              <a:rPr lang="sl-SI" baseline="0" smtClean="0"/>
              <a:t> from</a:t>
            </a:r>
            <a:r>
              <a:rPr lang="sl-SI" baseline="0" dirty="0" smtClean="0"/>
              <a:t> </a:t>
            </a:r>
            <a:r>
              <a:rPr lang="sl-SI" baseline="0" dirty="0" err="1" smtClean="0"/>
              <a:t>your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point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view</a:t>
            </a:r>
            <a:r>
              <a:rPr lang="sl-SI" baseline="0" dirty="0" smtClean="0"/>
              <a:t> /</a:t>
            </a:r>
            <a:r>
              <a:rPr lang="sl-SI" baseline="0" dirty="0" err="1" smtClean="0"/>
              <a:t>wether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you</a:t>
            </a:r>
            <a:r>
              <a:rPr lang="sl-SI" baseline="0" dirty="0" smtClean="0"/>
              <a:t>’</a:t>
            </a:r>
            <a:r>
              <a:rPr lang="sl-SI" baseline="0" dirty="0" err="1" smtClean="0"/>
              <a:t>re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producer</a:t>
            </a:r>
            <a:r>
              <a:rPr lang="sl-SI" baseline="0" dirty="0" smtClean="0"/>
              <a:t>, </a:t>
            </a:r>
            <a:r>
              <a:rPr lang="sl-SI" baseline="0" dirty="0" err="1" smtClean="0"/>
              <a:t>archivist</a:t>
            </a:r>
            <a:r>
              <a:rPr lang="sl-SI" baseline="0" dirty="0" smtClean="0"/>
              <a:t>, </a:t>
            </a:r>
            <a:r>
              <a:rPr lang="sl-SI" baseline="0" dirty="0" err="1" smtClean="0"/>
              <a:t>consultant</a:t>
            </a:r>
            <a:r>
              <a:rPr lang="sl-SI" baseline="0" dirty="0" smtClean="0"/>
              <a:t> or </a:t>
            </a:r>
            <a:r>
              <a:rPr lang="sl-SI" baseline="0" dirty="0" err="1" smtClean="0"/>
              <a:t>vendor</a:t>
            </a:r>
            <a:endParaRPr lang="sl-SI" baseline="0" dirty="0" smtClean="0"/>
          </a:p>
          <a:p>
            <a:r>
              <a:rPr lang="sl-SI" baseline="0" dirty="0" err="1" smtClean="0"/>
              <a:t>Specialy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you</a:t>
            </a:r>
            <a:r>
              <a:rPr lang="sl-SI" baseline="0" dirty="0" smtClean="0"/>
              <a:t> </a:t>
            </a:r>
            <a:r>
              <a:rPr lang="sl-SI" baseline="0" dirty="0" err="1" smtClean="0"/>
              <a:t>have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experiences</a:t>
            </a:r>
            <a:r>
              <a:rPr lang="sl-SI" baseline="0" dirty="0" smtClean="0"/>
              <a:t> in </a:t>
            </a:r>
            <a:r>
              <a:rPr lang="sl-SI" baseline="0" dirty="0" err="1" smtClean="0"/>
              <a:t>this</a:t>
            </a:r>
            <a:r>
              <a:rPr lang="sl-SI" baseline="0" dirty="0" smtClean="0"/>
              <a:t> FILD.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22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leads</a:t>
            </a:r>
            <a:r>
              <a:rPr lang="sl-SI" baseline="0" dirty="0" smtClean="0"/>
              <a:t> to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issuing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2 </a:t>
            </a:r>
            <a:r>
              <a:rPr lang="sl-SI" baseline="0" dirty="0" err="1" smtClean="0"/>
              <a:t>official</a:t>
            </a:r>
            <a:r>
              <a:rPr lang="sl-SI" baseline="0" dirty="0" smtClean="0"/>
              <a:t> </a:t>
            </a:r>
            <a:r>
              <a:rPr lang="sl-SI" baseline="0" dirty="0" err="1" smtClean="0"/>
              <a:t>papers</a:t>
            </a:r>
            <a:r>
              <a:rPr lang="sl-SI" baseline="0" dirty="0" smtClean="0"/>
              <a:t> </a:t>
            </a:r>
          </a:p>
          <a:p>
            <a:pPr marL="228737" indent="-228737">
              <a:buAutoNum type="arabicPeriod"/>
            </a:pPr>
            <a:r>
              <a:rPr lang="sl-SI" baseline="0" dirty="0" err="1" smtClean="0"/>
              <a:t>Archivists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issue</a:t>
            </a:r>
            <a:r>
              <a:rPr lang="sl-SI" baseline="0" dirty="0" smtClean="0"/>
              <a:t> </a:t>
            </a:r>
          </a:p>
          <a:p>
            <a:pPr marL="228737" indent="-228737">
              <a:buAutoNum type="arabicPeriod"/>
            </a:pPr>
            <a:r>
              <a:rPr lang="sl-SI" baseline="0" dirty="0" err="1" smtClean="0"/>
              <a:t>based</a:t>
            </a:r>
            <a:r>
              <a:rPr lang="sl-SI" baseline="0" dirty="0" smtClean="0"/>
              <a:t> on </a:t>
            </a:r>
            <a:r>
              <a:rPr lang="sl-SI" baseline="0" dirty="0" err="1" smtClean="0"/>
              <a:t>this</a:t>
            </a:r>
            <a:r>
              <a:rPr lang="sl-SI" baseline="0" dirty="0" smtClean="0"/>
              <a:t> </a:t>
            </a:r>
            <a:r>
              <a:rPr lang="sl-SI" baseline="0" dirty="0" err="1" smtClean="0"/>
              <a:t>we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then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issue</a:t>
            </a:r>
            <a:r>
              <a:rPr lang="sl-SI" baseline="0" dirty="0" smtClean="0"/>
              <a:t> </a:t>
            </a:r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Clasification</a:t>
            </a:r>
            <a:r>
              <a:rPr lang="sl-SI" dirty="0" smtClean="0"/>
              <a:t> </a:t>
            </a:r>
            <a:r>
              <a:rPr lang="sl-SI" dirty="0" err="1" smtClean="0"/>
              <a:t>scheme</a:t>
            </a:r>
            <a:r>
              <a:rPr lang="sl-SI" dirty="0" smtClean="0"/>
              <a:t> </a:t>
            </a:r>
          </a:p>
          <a:p>
            <a:r>
              <a:rPr lang="sl-SI" dirty="0" smtClean="0"/>
              <a:t>-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content</a:t>
            </a:r>
            <a:r>
              <a:rPr lang="sl-SI" dirty="0" smtClean="0"/>
              <a:t> </a:t>
            </a:r>
            <a:r>
              <a:rPr lang="sl-SI" dirty="0" err="1" smtClean="0"/>
              <a:t>arrangement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files</a:t>
            </a:r>
            <a:r>
              <a:rPr lang="sl-SI" baseline="0" dirty="0" smtClean="0"/>
              <a:t>, </a:t>
            </a:r>
            <a:r>
              <a:rPr lang="sl-SI" baseline="0" dirty="0" err="1" smtClean="0"/>
              <a:t>records</a:t>
            </a:r>
            <a:r>
              <a:rPr lang="sl-SI" baseline="0" dirty="0" smtClean="0"/>
              <a:t>, </a:t>
            </a:r>
            <a:r>
              <a:rPr lang="sl-SI" baseline="0" dirty="0" err="1" smtClean="0"/>
              <a:t>data</a:t>
            </a:r>
            <a:endParaRPr lang="sl-SI" baseline="0" dirty="0" smtClean="0"/>
          </a:p>
          <a:p>
            <a:r>
              <a:rPr lang="sl-SI" dirty="0" smtClean="0"/>
              <a:t>- </a:t>
            </a:r>
            <a:r>
              <a:rPr lang="sl-SI" dirty="0" err="1" smtClean="0"/>
              <a:t>usualy</a:t>
            </a:r>
            <a:r>
              <a:rPr lang="sl-SI" dirty="0" smtClean="0"/>
              <a:t> </a:t>
            </a:r>
            <a:r>
              <a:rPr lang="sl-SI" dirty="0" err="1" smtClean="0"/>
              <a:t>contains</a:t>
            </a:r>
            <a:r>
              <a:rPr lang="sl-SI" dirty="0" smtClean="0"/>
              <a:t> </a:t>
            </a:r>
            <a:r>
              <a:rPr lang="sl-SI" dirty="0" err="1" smtClean="0"/>
              <a:t>record</a:t>
            </a:r>
            <a:r>
              <a:rPr lang="sl-SI" dirty="0" smtClean="0"/>
              <a:t> </a:t>
            </a:r>
            <a:r>
              <a:rPr lang="sl-SI" dirty="0" err="1" smtClean="0"/>
              <a:t>types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each</a:t>
            </a:r>
            <a:r>
              <a:rPr lang="sl-SI" dirty="0" smtClean="0"/>
              <a:t> </a:t>
            </a:r>
            <a:r>
              <a:rPr lang="sl-SI" dirty="0" err="1" smtClean="0"/>
              <a:t>class</a:t>
            </a:r>
            <a:r>
              <a:rPr lang="sl-SI" baseline="0" dirty="0" smtClean="0"/>
              <a:t> (e.g. </a:t>
            </a:r>
            <a:r>
              <a:rPr lang="sl-SI" baseline="0" dirty="0" err="1" smtClean="0"/>
              <a:t>invoices</a:t>
            </a:r>
            <a:r>
              <a:rPr lang="sl-SI" baseline="0" dirty="0" smtClean="0"/>
              <a:t>, </a:t>
            </a:r>
            <a:r>
              <a:rPr lang="sl-SI" baseline="0" dirty="0" err="1" smtClean="0"/>
              <a:t>contracts</a:t>
            </a:r>
            <a:r>
              <a:rPr lang="sl-SI" baseline="0" dirty="0" smtClean="0"/>
              <a:t>) </a:t>
            </a:r>
            <a:r>
              <a:rPr lang="sl-SI" baseline="0" dirty="0" err="1" smtClean="0"/>
              <a:t>and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their</a:t>
            </a:r>
            <a:r>
              <a:rPr lang="sl-SI" baseline="0" dirty="0" smtClean="0"/>
              <a:t> </a:t>
            </a:r>
            <a:r>
              <a:rPr lang="sl-SI" b="1" baseline="0" dirty="0" err="1" smtClean="0"/>
              <a:t>retention</a:t>
            </a:r>
            <a:r>
              <a:rPr lang="sl-SI" b="1" baseline="0" dirty="0" smtClean="0"/>
              <a:t> period</a:t>
            </a:r>
          </a:p>
          <a:p>
            <a:r>
              <a:rPr lang="sl-SI" baseline="0" dirty="0" err="1" smtClean="0"/>
              <a:t>If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creator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doesn</a:t>
            </a:r>
            <a:r>
              <a:rPr lang="sl-SI" baseline="0" dirty="0" smtClean="0"/>
              <a:t>’t </a:t>
            </a:r>
            <a:r>
              <a:rPr lang="sl-SI" baseline="0" dirty="0" err="1" smtClean="0"/>
              <a:t>use</a:t>
            </a:r>
            <a:r>
              <a:rPr lang="sl-SI" baseline="0" dirty="0" smtClean="0"/>
              <a:t> CS,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crator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needs</a:t>
            </a:r>
            <a:r>
              <a:rPr lang="sl-SI" baseline="0" dirty="0" smtClean="0"/>
              <a:t> to </a:t>
            </a:r>
            <a:r>
              <a:rPr lang="sl-SI" baseline="0" dirty="0" err="1" smtClean="0"/>
              <a:t>prepare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list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 </a:t>
            </a:r>
            <a:r>
              <a:rPr lang="sl-SI" baseline="0" dirty="0" err="1" smtClean="0"/>
              <a:t>bus</a:t>
            </a:r>
            <a:r>
              <a:rPr lang="sl-SI" baseline="0" dirty="0" smtClean="0"/>
              <a:t> </a:t>
            </a:r>
            <a:r>
              <a:rPr lang="sl-SI" baseline="0" dirty="0" err="1" smtClean="0"/>
              <a:t>with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list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related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record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types</a:t>
            </a:r>
            <a:r>
              <a:rPr lang="sl-SI" baseline="0" dirty="0" smtClean="0"/>
              <a:t>. 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Clasification</a:t>
            </a:r>
            <a:r>
              <a:rPr lang="sl-SI" dirty="0" smtClean="0"/>
              <a:t> </a:t>
            </a:r>
            <a:r>
              <a:rPr lang="sl-SI" dirty="0" err="1" smtClean="0"/>
              <a:t>scheme</a:t>
            </a:r>
            <a:r>
              <a:rPr lang="sl-SI" dirty="0" smtClean="0"/>
              <a:t> </a:t>
            </a:r>
            <a:r>
              <a:rPr lang="sl-SI" dirty="0" err="1" smtClean="0"/>
              <a:t>usualy</a:t>
            </a:r>
            <a:r>
              <a:rPr lang="sl-SI" dirty="0" smtClean="0"/>
              <a:t> </a:t>
            </a:r>
            <a:r>
              <a:rPr lang="sl-SI" dirty="0" err="1" smtClean="0"/>
              <a:t>contains</a:t>
            </a:r>
            <a:r>
              <a:rPr lang="sl-SI" dirty="0" smtClean="0"/>
              <a:t> </a:t>
            </a:r>
            <a:r>
              <a:rPr lang="sl-SI" dirty="0" err="1" smtClean="0"/>
              <a:t>record</a:t>
            </a:r>
            <a:r>
              <a:rPr lang="sl-SI" dirty="0" smtClean="0"/>
              <a:t> </a:t>
            </a:r>
            <a:r>
              <a:rPr lang="sl-SI" dirty="0" err="1" smtClean="0"/>
              <a:t>types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each</a:t>
            </a:r>
            <a:r>
              <a:rPr lang="sl-SI" dirty="0" smtClean="0"/>
              <a:t> </a:t>
            </a:r>
            <a:r>
              <a:rPr lang="sl-SI" dirty="0" err="1" smtClean="0"/>
              <a:t>class</a:t>
            </a:r>
            <a:r>
              <a:rPr lang="sl-SI" baseline="0" dirty="0" smtClean="0"/>
              <a:t> (e.g. </a:t>
            </a:r>
            <a:r>
              <a:rPr lang="sl-SI" baseline="0" dirty="0" err="1" smtClean="0"/>
              <a:t>invoices</a:t>
            </a:r>
            <a:r>
              <a:rPr lang="sl-SI" baseline="0" dirty="0" smtClean="0"/>
              <a:t>, </a:t>
            </a:r>
            <a:r>
              <a:rPr lang="sl-SI" baseline="0" dirty="0" err="1" smtClean="0"/>
              <a:t>contracts</a:t>
            </a:r>
            <a:r>
              <a:rPr lang="sl-SI" baseline="0" dirty="0" smtClean="0"/>
              <a:t>). </a:t>
            </a:r>
          </a:p>
          <a:p>
            <a:r>
              <a:rPr lang="sl-SI" baseline="0" dirty="0" err="1" smtClean="0"/>
              <a:t>If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creator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doesn</a:t>
            </a:r>
            <a:r>
              <a:rPr lang="sl-SI" baseline="0" dirty="0" smtClean="0"/>
              <a:t>’t </a:t>
            </a:r>
            <a:r>
              <a:rPr lang="sl-SI" baseline="0" dirty="0" err="1" smtClean="0"/>
              <a:t>use</a:t>
            </a:r>
            <a:r>
              <a:rPr lang="sl-SI" baseline="0" dirty="0" smtClean="0"/>
              <a:t> CS,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crator</a:t>
            </a:r>
            <a:r>
              <a:rPr lang="sl-SI" baseline="0" dirty="0" smtClean="0"/>
              <a:t> </a:t>
            </a:r>
            <a:r>
              <a:rPr lang="sl-SI" baseline="0" dirty="0" err="1" smtClean="0"/>
              <a:t>needs</a:t>
            </a:r>
            <a:r>
              <a:rPr lang="sl-SI" baseline="0" dirty="0" smtClean="0"/>
              <a:t> to </a:t>
            </a:r>
            <a:r>
              <a:rPr lang="sl-SI" baseline="0" dirty="0" err="1" smtClean="0"/>
              <a:t>prepare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list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 </a:t>
            </a:r>
            <a:r>
              <a:rPr lang="sl-SI" baseline="0" dirty="0" err="1" smtClean="0"/>
              <a:t>bus</a:t>
            </a:r>
            <a:r>
              <a:rPr lang="sl-SI" baseline="0" dirty="0" smtClean="0"/>
              <a:t> </a:t>
            </a:r>
            <a:r>
              <a:rPr lang="sl-SI" baseline="0" dirty="0" err="1" smtClean="0"/>
              <a:t>with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list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aseline="0" dirty="0" err="1" smtClean="0"/>
              <a:t>related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record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types</a:t>
            </a:r>
            <a:r>
              <a:rPr lang="sl-SI" baseline="0" dirty="0" smtClean="0"/>
              <a:t>. 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949">
              <a:defRPr/>
            </a:pPr>
            <a:r>
              <a:rPr lang="sl-SI" dirty="0" smtClean="0"/>
              <a:t>INPUTS are …  HELP</a:t>
            </a:r>
          </a:p>
          <a:p>
            <a:pPr defTabSz="914949">
              <a:defRPr/>
            </a:pPr>
            <a:r>
              <a:rPr lang="sl-SI" dirty="0" smtClean="0"/>
              <a:t>legal </a:t>
            </a:r>
            <a:r>
              <a:rPr lang="sl-SI" dirty="0" err="1" smtClean="0"/>
              <a:t>frame</a:t>
            </a:r>
            <a:endParaRPr lang="sl-SI" dirty="0" smtClean="0"/>
          </a:p>
          <a:p>
            <a:pPr defTabSz="914949">
              <a:defRPr/>
            </a:pPr>
            <a:r>
              <a:rPr lang="sl-SI" dirty="0" smtClean="0"/>
              <a:t>Ko jih pripravljamo, moramo upoštevati oz. nam pomagajo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Our goal is that SIP</a:t>
            </a:r>
            <a:r>
              <a:rPr lang="en-GB" baseline="0" noProof="0" dirty="0" smtClean="0"/>
              <a:t> ensure … of submitted data. </a:t>
            </a:r>
            <a:endParaRPr lang="en-GB" noProof="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We</a:t>
            </a:r>
            <a:r>
              <a:rPr lang="sl-SI" dirty="0" smtClean="0"/>
              <a:t> are </a:t>
            </a:r>
            <a:r>
              <a:rPr lang="sl-SI" dirty="0" err="1" smtClean="0"/>
              <a:t>familiar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b="1" dirty="0" smtClean="0"/>
              <a:t>OAIS IP MODEL</a:t>
            </a:r>
            <a:r>
              <a:rPr lang="sl-SI" dirty="0" smtClean="0"/>
              <a:t>, </a:t>
            </a:r>
            <a:r>
              <a:rPr lang="sl-SI" dirty="0" err="1" smtClean="0"/>
              <a:t>where</a:t>
            </a:r>
            <a:r>
              <a:rPr lang="sl-SI" dirty="0" smtClean="0"/>
              <a:t> WE </a:t>
            </a:r>
            <a:r>
              <a:rPr lang="sl-SI" dirty="0" err="1" smtClean="0"/>
              <a:t>shouldn</a:t>
            </a:r>
            <a:r>
              <a:rPr lang="sl-SI" dirty="0" smtClean="0"/>
              <a:t>’t </a:t>
            </a:r>
            <a:r>
              <a:rPr lang="sl-SI" dirty="0" err="1" smtClean="0"/>
              <a:t>forget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baseline="0" dirty="0" smtClean="0"/>
              <a:t> </a:t>
            </a:r>
            <a:r>
              <a:rPr lang="sl-SI" baseline="0" dirty="0" err="1" smtClean="0"/>
              <a:t>preservation</a:t>
            </a:r>
            <a:r>
              <a:rPr lang="sl-SI" baseline="0" dirty="0" smtClean="0"/>
              <a:t> </a:t>
            </a:r>
            <a:r>
              <a:rPr lang="sl-SI" baseline="0" dirty="0" err="1" smtClean="0"/>
              <a:t>of</a:t>
            </a:r>
            <a:r>
              <a:rPr lang="sl-SI" baseline="0" dirty="0" smtClean="0"/>
              <a:t> </a:t>
            </a:r>
            <a:r>
              <a:rPr lang="sl-SI" b="1" baseline="0" dirty="0" smtClean="0"/>
              <a:t>KNOWLIDGE BASE </a:t>
            </a:r>
            <a:r>
              <a:rPr lang="sl-SI" baseline="0" dirty="0" err="1" smtClean="0"/>
              <a:t>and</a:t>
            </a:r>
            <a:r>
              <a:rPr lang="sl-SI" baseline="0" dirty="0" smtClean="0"/>
              <a:t> </a:t>
            </a:r>
            <a:r>
              <a:rPr lang="sl-SI" baseline="0" dirty="0" err="1" smtClean="0"/>
              <a:t>its</a:t>
            </a:r>
            <a:r>
              <a:rPr lang="sl-SI" baseline="0" dirty="0" smtClean="0"/>
              <a:t> transfer to </a:t>
            </a:r>
            <a:r>
              <a:rPr lang="sl-SI" baseline="0" dirty="0" err="1" smtClean="0"/>
              <a:t>the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archives</a:t>
            </a:r>
            <a:r>
              <a:rPr lang="sl-SI" baseline="0" dirty="0" smtClean="0"/>
              <a:t>.</a:t>
            </a:r>
            <a:endParaRPr lang="sl-SI" dirty="0" smtClean="0"/>
          </a:p>
          <a:p>
            <a:r>
              <a:rPr lang="en-GB" dirty="0" smtClean="0"/>
              <a:t>To us </a:t>
            </a:r>
            <a:r>
              <a:rPr lang="en-GB" noProof="0" dirty="0" smtClean="0"/>
              <a:t>preservation</a:t>
            </a:r>
            <a:r>
              <a:rPr lang="en-GB" baseline="0" dirty="0" smtClean="0"/>
              <a:t> of the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Knowledge base is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most challenging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task among pre-submission activities.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Our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several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experience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- direktorji članov GZS + </a:t>
            </a:r>
            <a:r>
              <a:rPr lang="sl-SI" b="1" dirty="0" smtClean="0">
                <a:solidFill>
                  <a:schemeClr val="tx2">
                    <a:lumMod val="50000"/>
                  </a:schemeClr>
                </a:solidFill>
              </a:rPr>
              <a:t>CODE LIST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chamber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assosiations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Udba.net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(register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former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sicret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police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members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observed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persons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sl-SI" b="1" baseline="0" dirty="0" smtClean="0">
                <a:solidFill>
                  <a:schemeClr val="tx2">
                    <a:lumMod val="50000"/>
                  </a:schemeClr>
                </a:solidFill>
              </a:rPr>
              <a:t>CODE LIST 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is not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described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we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don’t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know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meaning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each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alldow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reconstruction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possible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but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can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not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be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prooved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/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we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can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’t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officialy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devide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victems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from</a:t>
            </a:r>
            <a:r>
              <a:rPr lang="sl-SI" baseline="0" dirty="0" smtClean="0">
                <a:solidFill>
                  <a:schemeClr val="tx2">
                    <a:lumMod val="50000"/>
                  </a:schemeClr>
                </a:solidFill>
              </a:rPr>
              <a:t> police </a:t>
            </a:r>
            <a:r>
              <a:rPr lang="sl-SI" baseline="0" dirty="0" err="1" smtClean="0">
                <a:solidFill>
                  <a:schemeClr val="tx2">
                    <a:lumMod val="50000"/>
                  </a:schemeClr>
                </a:solidFill>
              </a:rPr>
              <a:t>collaborators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8AAB-C7CD-42C5-9459-8D1DFF49DF3E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3"/>
          <p:cNvSpPr>
            <a:spLocks noGrp="1"/>
          </p:cNvSpPr>
          <p:nvPr>
            <p:ph type="title" hasCustomPrompt="1"/>
          </p:nvPr>
        </p:nvSpPr>
        <p:spPr>
          <a:xfrm>
            <a:off x="762000" y="1428743"/>
            <a:ext cx="7810500" cy="1000132"/>
          </a:xfrm>
          <a:prstGeom prst="rect">
            <a:avLst/>
          </a:prstGeom>
        </p:spPr>
        <p:txBody>
          <a:bodyPr/>
          <a:lstStyle>
            <a:lvl1pPr algn="l">
              <a:defRPr sz="3200" baseline="0"/>
            </a:lvl1pPr>
          </a:lstStyle>
          <a:p>
            <a:r>
              <a:rPr lang="sl-SI" dirty="0" smtClean="0"/>
              <a:t>Podnaslov </a:t>
            </a:r>
            <a:r>
              <a:rPr lang="sl-SI" dirty="0" err="1" smtClean="0"/>
              <a:t>Calibri</a:t>
            </a:r>
            <a:r>
              <a:rPr lang="sl-SI" dirty="0" smtClean="0"/>
              <a:t> 32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9" name="Ograda besedila 7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643182"/>
            <a:ext cx="7810500" cy="3429000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algn="l">
              <a:buFontTx/>
              <a:buNone/>
              <a:defRPr lang="sl-SI" sz="2000" b="0" strike="noStrike" baseline="0" dirty="0" smtClean="0">
                <a:latin typeface="+mn-lt"/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sl-SI" dirty="0" err="1" smtClean="0"/>
              <a:t>Lorem</a:t>
            </a:r>
            <a:r>
              <a:rPr lang="sl-SI" dirty="0" smtClean="0"/>
              <a:t> </a:t>
            </a:r>
            <a:r>
              <a:rPr lang="sl-SI" dirty="0" err="1" smtClean="0"/>
              <a:t>ipsum</a:t>
            </a:r>
            <a:r>
              <a:rPr lang="sl-SI" dirty="0" smtClean="0"/>
              <a:t> </a:t>
            </a:r>
            <a:r>
              <a:rPr lang="sl-SI" dirty="0" err="1" smtClean="0"/>
              <a:t>dolor</a:t>
            </a:r>
            <a:r>
              <a:rPr lang="sl-SI" dirty="0" smtClean="0"/>
              <a:t> sit </a:t>
            </a:r>
            <a:r>
              <a:rPr lang="sl-SI" dirty="0" err="1" smtClean="0"/>
              <a:t>amet</a:t>
            </a:r>
            <a:r>
              <a:rPr lang="sl-SI" dirty="0" smtClean="0"/>
              <a:t>, </a:t>
            </a:r>
            <a:r>
              <a:rPr lang="sl-SI" dirty="0" err="1" smtClean="0"/>
              <a:t>consectetur</a:t>
            </a:r>
            <a:r>
              <a:rPr lang="sl-SI" dirty="0" smtClean="0"/>
              <a:t> </a:t>
            </a:r>
            <a:r>
              <a:rPr lang="sl-SI" dirty="0" err="1" smtClean="0"/>
              <a:t>adipiscing</a:t>
            </a:r>
            <a:r>
              <a:rPr lang="sl-SI" dirty="0" smtClean="0"/>
              <a:t> elit, sed do </a:t>
            </a:r>
            <a:r>
              <a:rPr lang="sl-SI" dirty="0" err="1" smtClean="0"/>
              <a:t>eiusmod</a:t>
            </a:r>
            <a:r>
              <a:rPr lang="sl-SI" dirty="0" smtClean="0"/>
              <a:t> </a:t>
            </a:r>
            <a:r>
              <a:rPr lang="sl-SI" dirty="0" err="1" smtClean="0"/>
              <a:t>tempor</a:t>
            </a:r>
            <a:r>
              <a:rPr lang="sl-SI" dirty="0" smtClean="0"/>
              <a:t> </a:t>
            </a:r>
            <a:r>
              <a:rPr lang="sl-SI" dirty="0" err="1" smtClean="0"/>
              <a:t>incididunt</a:t>
            </a:r>
            <a:r>
              <a:rPr lang="sl-SI" dirty="0" smtClean="0"/>
              <a:t> ut </a:t>
            </a:r>
            <a:r>
              <a:rPr lang="sl-SI" dirty="0" err="1" smtClean="0"/>
              <a:t>labore</a:t>
            </a:r>
            <a:r>
              <a:rPr lang="sl-SI" dirty="0" smtClean="0"/>
              <a:t> </a:t>
            </a:r>
            <a:r>
              <a:rPr lang="sl-SI" dirty="0" err="1" smtClean="0"/>
              <a:t>et</a:t>
            </a:r>
            <a:r>
              <a:rPr lang="sl-SI" dirty="0" smtClean="0"/>
              <a:t> </a:t>
            </a:r>
            <a:r>
              <a:rPr lang="sl-SI" dirty="0" err="1" smtClean="0"/>
              <a:t>dolore</a:t>
            </a:r>
            <a:r>
              <a:rPr lang="sl-SI" dirty="0" smtClean="0"/>
              <a:t> </a:t>
            </a:r>
            <a:r>
              <a:rPr lang="sl-SI" dirty="0" err="1" smtClean="0"/>
              <a:t>magna</a:t>
            </a:r>
            <a:r>
              <a:rPr lang="sl-SI" dirty="0" smtClean="0"/>
              <a:t> </a:t>
            </a:r>
            <a:r>
              <a:rPr lang="sl-SI" dirty="0" err="1" smtClean="0"/>
              <a:t>aliqua</a:t>
            </a:r>
            <a:r>
              <a:rPr lang="sl-SI" dirty="0" smtClean="0"/>
              <a:t>. Ut enim ad </a:t>
            </a:r>
            <a:r>
              <a:rPr lang="sl-SI" dirty="0" err="1" smtClean="0"/>
              <a:t>minim</a:t>
            </a:r>
            <a:r>
              <a:rPr lang="sl-SI" dirty="0" smtClean="0"/>
              <a:t> </a:t>
            </a:r>
            <a:r>
              <a:rPr lang="sl-SI" dirty="0" err="1" smtClean="0"/>
              <a:t>veniam</a:t>
            </a:r>
            <a:r>
              <a:rPr lang="sl-SI" dirty="0" smtClean="0"/>
              <a:t>, </a:t>
            </a:r>
            <a:r>
              <a:rPr lang="sl-SI" dirty="0" err="1" smtClean="0"/>
              <a:t>quis</a:t>
            </a:r>
            <a:r>
              <a:rPr lang="sl-SI" dirty="0" smtClean="0"/>
              <a:t> </a:t>
            </a:r>
            <a:r>
              <a:rPr lang="sl-SI" dirty="0" err="1" smtClean="0"/>
              <a:t>nostrud</a:t>
            </a:r>
            <a:r>
              <a:rPr lang="sl-SI" dirty="0" smtClean="0"/>
              <a:t> </a:t>
            </a:r>
            <a:r>
              <a:rPr lang="sl-SI" dirty="0" err="1" smtClean="0"/>
              <a:t>exercitation</a:t>
            </a:r>
            <a:r>
              <a:rPr lang="sl-SI" dirty="0" smtClean="0"/>
              <a:t> </a:t>
            </a:r>
            <a:r>
              <a:rPr lang="sl-SI" dirty="0" err="1" smtClean="0"/>
              <a:t>ullamco</a:t>
            </a:r>
            <a:r>
              <a:rPr lang="sl-SI" dirty="0" smtClean="0"/>
              <a:t> </a:t>
            </a:r>
            <a:r>
              <a:rPr lang="sl-SI" dirty="0" err="1" smtClean="0"/>
              <a:t>laboris</a:t>
            </a:r>
            <a:r>
              <a:rPr lang="sl-SI" dirty="0" smtClean="0"/>
              <a:t> nisi ut </a:t>
            </a:r>
            <a:r>
              <a:rPr lang="sl-SI" dirty="0" err="1" smtClean="0"/>
              <a:t>aliquip</a:t>
            </a:r>
            <a:r>
              <a:rPr lang="sl-SI" dirty="0" smtClean="0"/>
              <a:t> </a:t>
            </a:r>
            <a:r>
              <a:rPr lang="sl-SI" dirty="0" err="1" smtClean="0"/>
              <a:t>ex</a:t>
            </a:r>
            <a:r>
              <a:rPr lang="sl-SI" dirty="0" smtClean="0"/>
              <a:t> </a:t>
            </a:r>
            <a:r>
              <a:rPr lang="sl-SI" dirty="0" err="1" smtClean="0"/>
              <a:t>ea</a:t>
            </a:r>
            <a:r>
              <a:rPr lang="sl-SI" dirty="0" smtClean="0"/>
              <a:t> </a:t>
            </a:r>
            <a:r>
              <a:rPr lang="sl-SI" dirty="0" err="1" smtClean="0"/>
              <a:t>commodo</a:t>
            </a:r>
            <a:r>
              <a:rPr lang="sl-SI" dirty="0" smtClean="0"/>
              <a:t> </a:t>
            </a:r>
            <a:r>
              <a:rPr lang="sl-SI" dirty="0" err="1" smtClean="0"/>
              <a:t>consequat</a:t>
            </a:r>
            <a:r>
              <a:rPr lang="sl-SI" dirty="0" smtClean="0"/>
              <a:t>. </a:t>
            </a:r>
            <a:r>
              <a:rPr lang="sl-SI" dirty="0" err="1" smtClean="0"/>
              <a:t>Duis</a:t>
            </a:r>
            <a:r>
              <a:rPr lang="sl-SI" dirty="0" smtClean="0"/>
              <a:t> </a:t>
            </a:r>
            <a:r>
              <a:rPr lang="sl-SI" dirty="0" err="1" smtClean="0"/>
              <a:t>aute</a:t>
            </a:r>
            <a:r>
              <a:rPr lang="sl-SI" dirty="0" smtClean="0"/>
              <a:t> </a:t>
            </a:r>
            <a:r>
              <a:rPr lang="sl-SI" dirty="0" err="1" smtClean="0"/>
              <a:t>irure</a:t>
            </a:r>
            <a:r>
              <a:rPr lang="sl-SI" dirty="0" smtClean="0"/>
              <a:t> </a:t>
            </a:r>
            <a:r>
              <a:rPr lang="sl-SI" dirty="0" err="1" smtClean="0"/>
              <a:t>dolor</a:t>
            </a:r>
            <a:r>
              <a:rPr lang="sl-SI" dirty="0" smtClean="0"/>
              <a:t> in </a:t>
            </a:r>
            <a:r>
              <a:rPr lang="sl-SI" dirty="0" err="1" smtClean="0"/>
              <a:t>reprehenderit</a:t>
            </a:r>
            <a:r>
              <a:rPr lang="sl-SI" dirty="0" smtClean="0"/>
              <a:t> in </a:t>
            </a:r>
            <a:r>
              <a:rPr lang="sl-SI" dirty="0" err="1" smtClean="0"/>
              <a:t>voluptate</a:t>
            </a:r>
            <a:r>
              <a:rPr lang="sl-SI" dirty="0" smtClean="0"/>
              <a:t> </a:t>
            </a:r>
            <a:r>
              <a:rPr lang="sl-SI" dirty="0" err="1" smtClean="0"/>
              <a:t>velit</a:t>
            </a:r>
            <a:r>
              <a:rPr lang="sl-SI" dirty="0" smtClean="0"/>
              <a:t> </a:t>
            </a:r>
            <a:r>
              <a:rPr lang="sl-SI" dirty="0" err="1" smtClean="0"/>
              <a:t>esse</a:t>
            </a:r>
            <a:r>
              <a:rPr lang="sl-SI" dirty="0" smtClean="0"/>
              <a:t> </a:t>
            </a:r>
            <a:r>
              <a:rPr lang="sl-SI" dirty="0" err="1" smtClean="0"/>
              <a:t>cillum</a:t>
            </a:r>
            <a:r>
              <a:rPr lang="sl-SI" dirty="0" smtClean="0"/>
              <a:t> </a:t>
            </a:r>
            <a:r>
              <a:rPr lang="sl-SI" dirty="0" err="1" smtClean="0"/>
              <a:t>dolore</a:t>
            </a:r>
            <a:r>
              <a:rPr lang="sl-SI" dirty="0" smtClean="0"/>
              <a:t> </a:t>
            </a:r>
            <a:r>
              <a:rPr lang="sl-SI" dirty="0" err="1" smtClean="0"/>
              <a:t>eu</a:t>
            </a:r>
            <a:r>
              <a:rPr lang="sl-SI" dirty="0" smtClean="0"/>
              <a:t> </a:t>
            </a:r>
            <a:r>
              <a:rPr lang="sl-SI" dirty="0" err="1" smtClean="0"/>
              <a:t>fugiat</a:t>
            </a:r>
            <a:r>
              <a:rPr lang="sl-SI" dirty="0" smtClean="0"/>
              <a:t> </a:t>
            </a:r>
            <a:r>
              <a:rPr lang="sl-SI" dirty="0" err="1" smtClean="0"/>
              <a:t>nulla</a:t>
            </a:r>
            <a:r>
              <a:rPr lang="sl-SI" dirty="0" smtClean="0"/>
              <a:t> </a:t>
            </a:r>
            <a:r>
              <a:rPr lang="sl-SI" dirty="0" err="1" smtClean="0"/>
              <a:t>pariatur</a:t>
            </a:r>
            <a:r>
              <a:rPr lang="sl-SI" dirty="0" smtClean="0"/>
              <a:t>. </a:t>
            </a:r>
            <a:r>
              <a:rPr lang="sl-SI" dirty="0" err="1" smtClean="0"/>
              <a:t>Excepteur</a:t>
            </a:r>
            <a:r>
              <a:rPr lang="sl-SI" dirty="0" smtClean="0"/>
              <a:t> </a:t>
            </a:r>
            <a:r>
              <a:rPr lang="sl-SI" dirty="0" err="1" smtClean="0"/>
              <a:t>sint</a:t>
            </a:r>
            <a:r>
              <a:rPr lang="sl-SI" dirty="0" smtClean="0"/>
              <a:t> </a:t>
            </a:r>
            <a:r>
              <a:rPr lang="sl-SI" dirty="0" err="1" smtClean="0"/>
              <a:t>occaecat</a:t>
            </a:r>
            <a:r>
              <a:rPr lang="sl-SI" dirty="0" smtClean="0"/>
              <a:t> </a:t>
            </a:r>
            <a:r>
              <a:rPr lang="sl-SI" dirty="0" err="1" smtClean="0"/>
              <a:t>cupidatat</a:t>
            </a:r>
            <a:r>
              <a:rPr lang="sl-SI" dirty="0" smtClean="0"/>
              <a:t> </a:t>
            </a:r>
            <a:r>
              <a:rPr lang="sl-SI" dirty="0" err="1" smtClean="0"/>
              <a:t>non</a:t>
            </a:r>
            <a:r>
              <a:rPr lang="sl-SI" dirty="0" smtClean="0"/>
              <a:t> </a:t>
            </a:r>
            <a:r>
              <a:rPr lang="sl-SI" dirty="0" err="1" smtClean="0"/>
              <a:t>proident</a:t>
            </a:r>
            <a:r>
              <a:rPr lang="sl-SI" dirty="0" smtClean="0"/>
              <a:t>, </a:t>
            </a:r>
            <a:r>
              <a:rPr lang="sl-SI" dirty="0" err="1" smtClean="0"/>
              <a:t>sunt</a:t>
            </a:r>
            <a:r>
              <a:rPr lang="sl-SI" dirty="0" smtClean="0"/>
              <a:t> in </a:t>
            </a:r>
            <a:r>
              <a:rPr lang="sl-SI" dirty="0" err="1" smtClean="0"/>
              <a:t>culpa</a:t>
            </a:r>
            <a:r>
              <a:rPr lang="sl-SI" dirty="0" smtClean="0"/>
              <a:t> </a:t>
            </a:r>
            <a:r>
              <a:rPr lang="sl-SI" dirty="0" err="1" smtClean="0"/>
              <a:t>qui</a:t>
            </a:r>
            <a:r>
              <a:rPr lang="sl-SI" dirty="0" smtClean="0"/>
              <a:t> </a:t>
            </a:r>
            <a:r>
              <a:rPr lang="sl-SI" dirty="0" err="1" smtClean="0"/>
              <a:t>officia</a:t>
            </a:r>
            <a:r>
              <a:rPr lang="sl-SI" dirty="0" smtClean="0"/>
              <a:t> </a:t>
            </a:r>
            <a:r>
              <a:rPr lang="sl-SI" dirty="0" err="1" smtClean="0"/>
              <a:t>deserunt</a:t>
            </a:r>
            <a:r>
              <a:rPr lang="sl-SI" dirty="0" smtClean="0"/>
              <a:t> </a:t>
            </a:r>
            <a:r>
              <a:rPr lang="sl-SI" dirty="0" err="1" smtClean="0"/>
              <a:t>mollit</a:t>
            </a:r>
            <a:r>
              <a:rPr lang="sl-SI" dirty="0" smtClean="0"/>
              <a:t> </a:t>
            </a:r>
            <a:r>
              <a:rPr lang="sl-SI" dirty="0" err="1" smtClean="0"/>
              <a:t>anim</a:t>
            </a:r>
            <a:r>
              <a:rPr lang="sl-SI" dirty="0" smtClean="0"/>
              <a:t> id </a:t>
            </a:r>
            <a:r>
              <a:rPr lang="sl-SI" dirty="0" err="1" smtClean="0"/>
              <a:t>est</a:t>
            </a:r>
            <a:r>
              <a:rPr lang="sl-SI" dirty="0" smtClean="0"/>
              <a:t> </a:t>
            </a:r>
            <a:r>
              <a:rPr lang="sl-SI" dirty="0" err="1" smtClean="0"/>
              <a:t>laborum</a:t>
            </a:r>
            <a:r>
              <a:rPr lang="sl-SI" dirty="0" smtClean="0"/>
              <a:t>. Velikost </a:t>
            </a:r>
            <a:r>
              <a:rPr lang="sl-SI" dirty="0" err="1" smtClean="0"/>
              <a:t>Calibri</a:t>
            </a:r>
            <a:r>
              <a:rPr lang="sl-SI" dirty="0" smtClean="0"/>
              <a:t> 20pt / vendar ne manj kot 16pt.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TEKST V DVEH STOLPCI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3"/>
          <p:cNvSpPr>
            <a:spLocks noGrp="1"/>
          </p:cNvSpPr>
          <p:nvPr>
            <p:ph type="title" hasCustomPrompt="1"/>
          </p:nvPr>
        </p:nvSpPr>
        <p:spPr>
          <a:xfrm>
            <a:off x="762000" y="1428743"/>
            <a:ext cx="7810500" cy="1000132"/>
          </a:xfrm>
          <a:prstGeom prst="rect">
            <a:avLst/>
          </a:prstGeom>
        </p:spPr>
        <p:txBody>
          <a:bodyPr/>
          <a:lstStyle>
            <a:lvl1pPr algn="l">
              <a:defRPr sz="3200" baseline="0"/>
            </a:lvl1pPr>
          </a:lstStyle>
          <a:p>
            <a:r>
              <a:rPr lang="sl-SI" dirty="0" smtClean="0"/>
              <a:t>Podnaslov </a:t>
            </a:r>
            <a:r>
              <a:rPr lang="sl-SI" dirty="0" err="1" smtClean="0"/>
              <a:t>Calibri</a:t>
            </a:r>
            <a:r>
              <a:rPr lang="sl-SI" dirty="0" smtClean="0"/>
              <a:t> 32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10" name="Ograda besedila 7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2643182"/>
            <a:ext cx="7810500" cy="3429000"/>
          </a:xfrm>
          <a:prstGeom prst="rect">
            <a:avLst/>
          </a:prstGeom>
        </p:spPr>
        <p:txBody>
          <a:bodyPr wrap="square" numCol="2" spcCol="288000">
            <a:normAutofit/>
          </a:bodyPr>
          <a:lstStyle>
            <a:lvl1pPr marL="0" algn="l">
              <a:buFontTx/>
              <a:buNone/>
              <a:defRPr lang="sl-SI" sz="2000" b="0" strike="noStrike" baseline="0" dirty="0" smtClean="0">
                <a:latin typeface="+mn-lt"/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sl-SI" dirty="0" err="1" smtClean="0"/>
              <a:t>Calibri</a:t>
            </a:r>
            <a:r>
              <a:rPr lang="sl-SI" dirty="0" smtClean="0"/>
              <a:t> 20pt / Velikost se prilagodi količini teksta vendar ne manj kot 16pt. </a:t>
            </a:r>
            <a:r>
              <a:rPr lang="sl-SI" dirty="0" err="1" smtClean="0"/>
              <a:t>Lorem</a:t>
            </a:r>
            <a:r>
              <a:rPr lang="sl-SI" dirty="0" smtClean="0"/>
              <a:t> </a:t>
            </a:r>
            <a:r>
              <a:rPr lang="sl-SI" dirty="0" err="1" smtClean="0"/>
              <a:t>ipsum</a:t>
            </a:r>
            <a:r>
              <a:rPr lang="sl-SI" dirty="0" smtClean="0"/>
              <a:t> </a:t>
            </a:r>
            <a:r>
              <a:rPr lang="sl-SI" dirty="0" err="1" smtClean="0"/>
              <a:t>dolor</a:t>
            </a:r>
            <a:r>
              <a:rPr lang="sl-SI" dirty="0" smtClean="0"/>
              <a:t> sit </a:t>
            </a:r>
            <a:r>
              <a:rPr lang="sl-SI" dirty="0" err="1" smtClean="0"/>
              <a:t>amet</a:t>
            </a:r>
            <a:r>
              <a:rPr lang="sl-SI" dirty="0" smtClean="0"/>
              <a:t>, </a:t>
            </a:r>
            <a:r>
              <a:rPr lang="sl-SI" dirty="0" err="1" smtClean="0"/>
              <a:t>consectetur</a:t>
            </a:r>
            <a:r>
              <a:rPr lang="sl-SI" dirty="0" smtClean="0"/>
              <a:t> </a:t>
            </a:r>
            <a:r>
              <a:rPr lang="sl-SI" dirty="0" err="1" smtClean="0"/>
              <a:t>adipiscing</a:t>
            </a:r>
            <a:r>
              <a:rPr lang="sl-SI" dirty="0" smtClean="0"/>
              <a:t> elit, sed do </a:t>
            </a:r>
            <a:r>
              <a:rPr lang="sl-SI" dirty="0" err="1" smtClean="0"/>
              <a:t>eiusmod</a:t>
            </a:r>
            <a:r>
              <a:rPr lang="sl-SI" dirty="0" smtClean="0"/>
              <a:t> </a:t>
            </a:r>
            <a:r>
              <a:rPr lang="sl-SI" dirty="0" err="1" smtClean="0"/>
              <a:t>tempor</a:t>
            </a:r>
            <a:r>
              <a:rPr lang="sl-SI" dirty="0" smtClean="0"/>
              <a:t> </a:t>
            </a:r>
            <a:r>
              <a:rPr lang="sl-SI" dirty="0" err="1" smtClean="0"/>
              <a:t>incididunt</a:t>
            </a:r>
            <a:r>
              <a:rPr lang="sl-SI" dirty="0" smtClean="0"/>
              <a:t> ut </a:t>
            </a:r>
            <a:r>
              <a:rPr lang="sl-SI" dirty="0" err="1" smtClean="0"/>
              <a:t>labore</a:t>
            </a:r>
            <a:r>
              <a:rPr lang="sl-SI" dirty="0" smtClean="0"/>
              <a:t> </a:t>
            </a:r>
            <a:r>
              <a:rPr lang="sl-SI" dirty="0" err="1" smtClean="0"/>
              <a:t>et</a:t>
            </a:r>
            <a:r>
              <a:rPr lang="sl-SI" dirty="0" smtClean="0"/>
              <a:t> </a:t>
            </a:r>
            <a:r>
              <a:rPr lang="sl-SI" dirty="0" err="1" smtClean="0"/>
              <a:t>dolore</a:t>
            </a:r>
            <a:r>
              <a:rPr lang="sl-SI" dirty="0" smtClean="0"/>
              <a:t> </a:t>
            </a:r>
            <a:r>
              <a:rPr lang="sl-SI" dirty="0" err="1" smtClean="0"/>
              <a:t>magna</a:t>
            </a:r>
            <a:r>
              <a:rPr lang="sl-SI" dirty="0" smtClean="0"/>
              <a:t> </a:t>
            </a:r>
            <a:r>
              <a:rPr lang="sl-SI" dirty="0" err="1" smtClean="0"/>
              <a:t>aliqua</a:t>
            </a:r>
            <a:r>
              <a:rPr lang="sl-SI" dirty="0" smtClean="0"/>
              <a:t>. Ut enim ad </a:t>
            </a:r>
            <a:r>
              <a:rPr lang="sl-SI" dirty="0" err="1" smtClean="0"/>
              <a:t>minim</a:t>
            </a:r>
            <a:r>
              <a:rPr lang="sl-SI" dirty="0" smtClean="0"/>
              <a:t> </a:t>
            </a:r>
            <a:r>
              <a:rPr lang="sl-SI" dirty="0" err="1" smtClean="0"/>
              <a:t>veniam</a:t>
            </a:r>
            <a:r>
              <a:rPr lang="sl-SI" dirty="0" smtClean="0"/>
              <a:t>, </a:t>
            </a:r>
            <a:r>
              <a:rPr lang="sl-SI" dirty="0" err="1" smtClean="0"/>
              <a:t>quis</a:t>
            </a:r>
            <a:r>
              <a:rPr lang="sl-SI" dirty="0" smtClean="0"/>
              <a:t> </a:t>
            </a:r>
            <a:r>
              <a:rPr lang="sl-SI" dirty="0" err="1" smtClean="0"/>
              <a:t>nostrud</a:t>
            </a:r>
            <a:r>
              <a:rPr lang="sl-SI" dirty="0" smtClean="0"/>
              <a:t> </a:t>
            </a:r>
            <a:r>
              <a:rPr lang="sl-SI" dirty="0" err="1" smtClean="0"/>
              <a:t>exercitation</a:t>
            </a:r>
            <a:r>
              <a:rPr lang="sl-SI" dirty="0" smtClean="0"/>
              <a:t> </a:t>
            </a:r>
            <a:r>
              <a:rPr lang="sl-SI" dirty="0" err="1" smtClean="0"/>
              <a:t>ullamco</a:t>
            </a:r>
            <a:r>
              <a:rPr lang="sl-SI" dirty="0" smtClean="0"/>
              <a:t> </a:t>
            </a:r>
            <a:r>
              <a:rPr lang="sl-SI" dirty="0" err="1" smtClean="0"/>
              <a:t>laboris</a:t>
            </a:r>
            <a:r>
              <a:rPr lang="sl-SI" dirty="0" smtClean="0"/>
              <a:t> nisi ut </a:t>
            </a:r>
            <a:r>
              <a:rPr lang="sl-SI" dirty="0" err="1" smtClean="0"/>
              <a:t>aliquip</a:t>
            </a:r>
            <a:r>
              <a:rPr lang="sl-SI" dirty="0" smtClean="0"/>
              <a:t> </a:t>
            </a:r>
            <a:r>
              <a:rPr lang="sl-SI" dirty="0" err="1" smtClean="0"/>
              <a:t>ex</a:t>
            </a:r>
            <a:r>
              <a:rPr lang="sl-SI" dirty="0" smtClean="0"/>
              <a:t> </a:t>
            </a:r>
            <a:r>
              <a:rPr lang="sl-SI" dirty="0" err="1" smtClean="0"/>
              <a:t>ea</a:t>
            </a:r>
            <a:r>
              <a:rPr lang="sl-SI" dirty="0" smtClean="0"/>
              <a:t> </a:t>
            </a:r>
            <a:r>
              <a:rPr lang="sl-SI" dirty="0" err="1" smtClean="0"/>
              <a:t>commodo</a:t>
            </a:r>
            <a:r>
              <a:rPr lang="sl-SI" dirty="0" smtClean="0"/>
              <a:t> </a:t>
            </a:r>
            <a:r>
              <a:rPr lang="sl-SI" dirty="0" err="1" smtClean="0"/>
              <a:t>consequat</a:t>
            </a:r>
            <a:r>
              <a:rPr lang="sl-SI" dirty="0" smtClean="0"/>
              <a:t>. </a:t>
            </a:r>
            <a:r>
              <a:rPr lang="sl-SI" dirty="0" err="1" smtClean="0"/>
              <a:t>Duis</a:t>
            </a:r>
            <a:r>
              <a:rPr lang="sl-SI" dirty="0" smtClean="0"/>
              <a:t> </a:t>
            </a:r>
            <a:r>
              <a:rPr lang="sl-SI" dirty="0" err="1" smtClean="0"/>
              <a:t>aute</a:t>
            </a:r>
            <a:r>
              <a:rPr lang="sl-SI" dirty="0" smtClean="0"/>
              <a:t> </a:t>
            </a:r>
            <a:r>
              <a:rPr lang="sl-SI" dirty="0" err="1" smtClean="0"/>
              <a:t>irure</a:t>
            </a:r>
            <a:r>
              <a:rPr lang="sl-SI" dirty="0" smtClean="0"/>
              <a:t> </a:t>
            </a:r>
            <a:r>
              <a:rPr lang="sl-SI" dirty="0" err="1" smtClean="0"/>
              <a:t>dolor</a:t>
            </a:r>
            <a:r>
              <a:rPr lang="sl-SI" dirty="0" smtClean="0"/>
              <a:t> in </a:t>
            </a:r>
            <a:r>
              <a:rPr lang="sl-SI" dirty="0" err="1" smtClean="0"/>
              <a:t>reprehenderit</a:t>
            </a:r>
            <a:r>
              <a:rPr lang="sl-SI" dirty="0" smtClean="0"/>
              <a:t> in </a:t>
            </a:r>
            <a:r>
              <a:rPr lang="sl-SI" dirty="0" err="1" smtClean="0"/>
              <a:t>voluptate</a:t>
            </a:r>
            <a:r>
              <a:rPr lang="sl-SI" dirty="0" smtClean="0"/>
              <a:t> </a:t>
            </a:r>
            <a:r>
              <a:rPr lang="sl-SI" dirty="0" err="1" smtClean="0"/>
              <a:t>velit</a:t>
            </a:r>
            <a:r>
              <a:rPr lang="sl-SI" dirty="0" smtClean="0"/>
              <a:t> </a:t>
            </a:r>
            <a:r>
              <a:rPr lang="sl-SI" dirty="0" err="1" smtClean="0"/>
              <a:t>esse</a:t>
            </a:r>
            <a:r>
              <a:rPr lang="sl-SI" dirty="0" smtClean="0"/>
              <a:t> </a:t>
            </a:r>
            <a:r>
              <a:rPr lang="sl-SI" dirty="0" err="1" smtClean="0"/>
              <a:t>cillum</a:t>
            </a:r>
            <a:r>
              <a:rPr lang="sl-SI" dirty="0" smtClean="0"/>
              <a:t> </a:t>
            </a:r>
            <a:r>
              <a:rPr lang="sl-SI" dirty="0" err="1" smtClean="0"/>
              <a:t>dolore</a:t>
            </a:r>
            <a:r>
              <a:rPr lang="sl-SI" dirty="0" smtClean="0"/>
              <a:t> </a:t>
            </a:r>
            <a:r>
              <a:rPr lang="sl-SI" dirty="0" err="1" smtClean="0"/>
              <a:t>eu</a:t>
            </a:r>
            <a:r>
              <a:rPr lang="sl-SI" dirty="0" smtClean="0"/>
              <a:t> </a:t>
            </a:r>
            <a:r>
              <a:rPr lang="sl-SI" dirty="0" err="1" smtClean="0"/>
              <a:t>fugiat</a:t>
            </a:r>
            <a:r>
              <a:rPr lang="sl-SI" dirty="0" smtClean="0"/>
              <a:t> </a:t>
            </a:r>
            <a:r>
              <a:rPr lang="sl-SI" dirty="0" err="1" smtClean="0"/>
              <a:t>nulla</a:t>
            </a:r>
            <a:r>
              <a:rPr lang="sl-SI" dirty="0" smtClean="0"/>
              <a:t> </a:t>
            </a:r>
            <a:r>
              <a:rPr lang="sl-SI" dirty="0" err="1" smtClean="0"/>
              <a:t>pariatur</a:t>
            </a:r>
            <a:r>
              <a:rPr lang="sl-SI" dirty="0" smtClean="0"/>
              <a:t>. </a:t>
            </a:r>
            <a:r>
              <a:rPr lang="sl-SI" dirty="0" err="1" smtClean="0"/>
              <a:t>Excepteur</a:t>
            </a:r>
            <a:r>
              <a:rPr lang="sl-SI" dirty="0" smtClean="0"/>
              <a:t> </a:t>
            </a:r>
            <a:r>
              <a:rPr lang="sl-SI" dirty="0" err="1" smtClean="0"/>
              <a:t>sint</a:t>
            </a:r>
            <a:r>
              <a:rPr lang="sl-SI" dirty="0" smtClean="0"/>
              <a:t> </a:t>
            </a:r>
            <a:r>
              <a:rPr lang="sl-SI" dirty="0" err="1" smtClean="0"/>
              <a:t>occaecat</a:t>
            </a:r>
            <a:r>
              <a:rPr lang="sl-SI" dirty="0" smtClean="0"/>
              <a:t> </a:t>
            </a:r>
            <a:r>
              <a:rPr lang="sl-SI" dirty="0" err="1" smtClean="0"/>
              <a:t>cupidatat</a:t>
            </a:r>
            <a:r>
              <a:rPr lang="sl-SI" dirty="0" smtClean="0"/>
              <a:t> </a:t>
            </a:r>
            <a:r>
              <a:rPr lang="sl-SI" dirty="0" err="1" smtClean="0"/>
              <a:t>non</a:t>
            </a:r>
            <a:r>
              <a:rPr lang="sl-SI" dirty="0" smtClean="0"/>
              <a:t> </a:t>
            </a:r>
            <a:r>
              <a:rPr lang="sl-SI" dirty="0" err="1" smtClean="0"/>
              <a:t>proident</a:t>
            </a:r>
            <a:r>
              <a:rPr lang="sl-SI" dirty="0" smtClean="0"/>
              <a:t>, </a:t>
            </a:r>
            <a:r>
              <a:rPr lang="sl-SI" dirty="0" err="1" smtClean="0"/>
              <a:t>sunt</a:t>
            </a:r>
            <a:r>
              <a:rPr lang="sl-SI" dirty="0" smtClean="0"/>
              <a:t> in </a:t>
            </a:r>
            <a:r>
              <a:rPr lang="sl-SI" dirty="0" err="1" smtClean="0"/>
              <a:t>culpa</a:t>
            </a:r>
            <a:r>
              <a:rPr lang="sl-SI" dirty="0" smtClean="0"/>
              <a:t> </a:t>
            </a:r>
            <a:r>
              <a:rPr lang="sl-SI" dirty="0" err="1" smtClean="0"/>
              <a:t>qui</a:t>
            </a:r>
            <a:r>
              <a:rPr lang="sl-SI" dirty="0" smtClean="0"/>
              <a:t> </a:t>
            </a:r>
            <a:r>
              <a:rPr lang="sl-SI" dirty="0" err="1" smtClean="0"/>
              <a:t>officia</a:t>
            </a:r>
            <a:r>
              <a:rPr lang="sl-SI" dirty="0" smtClean="0"/>
              <a:t> </a:t>
            </a:r>
            <a:r>
              <a:rPr lang="sl-SI" dirty="0" err="1" smtClean="0"/>
              <a:t>deserunt</a:t>
            </a:r>
            <a:r>
              <a:rPr lang="sl-SI" dirty="0" smtClean="0"/>
              <a:t> </a:t>
            </a:r>
            <a:r>
              <a:rPr lang="sl-SI" dirty="0" err="1" smtClean="0"/>
              <a:t>mollit</a:t>
            </a:r>
            <a:r>
              <a:rPr lang="sl-SI" dirty="0" smtClean="0"/>
              <a:t> </a:t>
            </a:r>
            <a:r>
              <a:rPr lang="sl-SI" dirty="0" err="1" smtClean="0"/>
              <a:t>anim</a:t>
            </a:r>
            <a:r>
              <a:rPr lang="sl-SI" dirty="0" smtClean="0"/>
              <a:t> id </a:t>
            </a:r>
            <a:r>
              <a:rPr lang="sl-SI" dirty="0" err="1" smtClean="0"/>
              <a:t>est</a:t>
            </a:r>
            <a:r>
              <a:rPr lang="sl-SI" dirty="0" smtClean="0"/>
              <a:t> </a:t>
            </a:r>
            <a:r>
              <a:rPr lang="sl-SI" dirty="0" err="1" smtClean="0"/>
              <a:t>laborum</a:t>
            </a:r>
            <a:r>
              <a:rPr lang="sl-SI" dirty="0" smtClean="0"/>
              <a:t>.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, TEKST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3"/>
          <p:cNvSpPr>
            <a:spLocks noGrp="1"/>
          </p:cNvSpPr>
          <p:nvPr>
            <p:ph type="title" hasCustomPrompt="1"/>
          </p:nvPr>
        </p:nvSpPr>
        <p:spPr>
          <a:xfrm>
            <a:off x="762000" y="1428743"/>
            <a:ext cx="3962401" cy="1000132"/>
          </a:xfrm>
          <a:prstGeom prst="rect">
            <a:avLst/>
          </a:prstGeom>
        </p:spPr>
        <p:txBody>
          <a:bodyPr/>
          <a:lstStyle>
            <a:lvl1pPr algn="l">
              <a:defRPr sz="3200" baseline="0"/>
            </a:lvl1pPr>
          </a:lstStyle>
          <a:p>
            <a:r>
              <a:rPr lang="sl-SI" dirty="0" smtClean="0"/>
              <a:t>Podnaslov </a:t>
            </a:r>
            <a:r>
              <a:rPr lang="sl-SI" dirty="0" err="1" smtClean="0"/>
              <a:t>Calibri</a:t>
            </a:r>
            <a:r>
              <a:rPr lang="sl-SI" dirty="0" smtClean="0"/>
              <a:t> 32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6" name="Ograda besedila 7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643182"/>
            <a:ext cx="3962401" cy="3071834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algn="l">
              <a:buFontTx/>
              <a:buNone/>
              <a:defRPr lang="sl-SI" sz="1600" b="0" strike="noStrike" baseline="0" dirty="0" smtClean="0">
                <a:latin typeface="+mn-lt"/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sl-SI" dirty="0" err="1" smtClean="0"/>
              <a:t>Lorem</a:t>
            </a:r>
            <a:r>
              <a:rPr lang="sl-SI" dirty="0" smtClean="0"/>
              <a:t> </a:t>
            </a:r>
            <a:r>
              <a:rPr lang="sl-SI" dirty="0" err="1" smtClean="0"/>
              <a:t>ipsum</a:t>
            </a:r>
            <a:r>
              <a:rPr lang="sl-SI" dirty="0" smtClean="0"/>
              <a:t> </a:t>
            </a:r>
            <a:r>
              <a:rPr lang="sl-SI" dirty="0" err="1" smtClean="0"/>
              <a:t>dolor</a:t>
            </a:r>
            <a:r>
              <a:rPr lang="sl-SI" dirty="0" smtClean="0"/>
              <a:t> sit </a:t>
            </a:r>
            <a:r>
              <a:rPr lang="sl-SI" dirty="0" err="1" smtClean="0"/>
              <a:t>amet</a:t>
            </a:r>
            <a:r>
              <a:rPr lang="sl-SI" dirty="0" smtClean="0"/>
              <a:t>, </a:t>
            </a:r>
            <a:r>
              <a:rPr lang="sl-SI" dirty="0" err="1" smtClean="0"/>
              <a:t>consectetur</a:t>
            </a:r>
            <a:r>
              <a:rPr lang="sl-SI" dirty="0" smtClean="0"/>
              <a:t> </a:t>
            </a:r>
            <a:r>
              <a:rPr lang="sl-SI" dirty="0" err="1" smtClean="0"/>
              <a:t>adipiscing</a:t>
            </a:r>
            <a:r>
              <a:rPr lang="sl-SI" dirty="0" smtClean="0"/>
              <a:t> elit, sed do </a:t>
            </a:r>
            <a:r>
              <a:rPr lang="sl-SI" dirty="0" err="1" smtClean="0"/>
              <a:t>eiusmod</a:t>
            </a:r>
            <a:r>
              <a:rPr lang="sl-SI" dirty="0" smtClean="0"/>
              <a:t> </a:t>
            </a:r>
            <a:r>
              <a:rPr lang="sl-SI" dirty="0" err="1" smtClean="0"/>
              <a:t>tempor</a:t>
            </a:r>
            <a:r>
              <a:rPr lang="sl-SI" dirty="0" smtClean="0"/>
              <a:t> </a:t>
            </a:r>
            <a:r>
              <a:rPr lang="sl-SI" dirty="0" err="1" smtClean="0"/>
              <a:t>incididunt</a:t>
            </a:r>
            <a:r>
              <a:rPr lang="sl-SI" dirty="0" smtClean="0"/>
              <a:t> ut </a:t>
            </a:r>
            <a:r>
              <a:rPr lang="sl-SI" dirty="0" err="1" smtClean="0"/>
              <a:t>labore</a:t>
            </a:r>
            <a:r>
              <a:rPr lang="sl-SI" dirty="0" smtClean="0"/>
              <a:t> </a:t>
            </a:r>
            <a:r>
              <a:rPr lang="sl-SI" dirty="0" err="1" smtClean="0"/>
              <a:t>et</a:t>
            </a:r>
            <a:r>
              <a:rPr lang="sl-SI" dirty="0" smtClean="0"/>
              <a:t> </a:t>
            </a:r>
            <a:r>
              <a:rPr lang="sl-SI" dirty="0" err="1" smtClean="0"/>
              <a:t>dolore</a:t>
            </a:r>
            <a:r>
              <a:rPr lang="sl-SI" dirty="0" smtClean="0"/>
              <a:t> </a:t>
            </a:r>
            <a:r>
              <a:rPr lang="sl-SI" dirty="0" err="1" smtClean="0"/>
              <a:t>magna</a:t>
            </a:r>
            <a:r>
              <a:rPr lang="sl-SI" dirty="0" smtClean="0"/>
              <a:t> </a:t>
            </a:r>
            <a:r>
              <a:rPr lang="sl-SI" dirty="0" err="1" smtClean="0"/>
              <a:t>aliqua</a:t>
            </a:r>
            <a:r>
              <a:rPr lang="sl-SI" dirty="0" smtClean="0"/>
              <a:t>. Ut enim ad </a:t>
            </a:r>
            <a:r>
              <a:rPr lang="sl-SI" dirty="0" err="1" smtClean="0"/>
              <a:t>minim</a:t>
            </a:r>
            <a:r>
              <a:rPr lang="sl-SI" dirty="0" smtClean="0"/>
              <a:t> </a:t>
            </a:r>
            <a:r>
              <a:rPr lang="sl-SI" dirty="0" err="1" smtClean="0"/>
              <a:t>veniam</a:t>
            </a:r>
            <a:r>
              <a:rPr lang="sl-SI" dirty="0" smtClean="0"/>
              <a:t>, </a:t>
            </a:r>
            <a:r>
              <a:rPr lang="sl-SI" dirty="0" err="1" smtClean="0"/>
              <a:t>quis</a:t>
            </a:r>
            <a:r>
              <a:rPr lang="sl-SI" dirty="0" smtClean="0"/>
              <a:t> </a:t>
            </a:r>
            <a:r>
              <a:rPr lang="sl-SI" dirty="0" err="1" smtClean="0"/>
              <a:t>nostrud</a:t>
            </a:r>
            <a:r>
              <a:rPr lang="sl-SI" dirty="0" smtClean="0"/>
              <a:t> </a:t>
            </a:r>
            <a:r>
              <a:rPr lang="sl-SI" dirty="0" err="1" smtClean="0"/>
              <a:t>exercitation</a:t>
            </a:r>
            <a:r>
              <a:rPr lang="sl-SI" dirty="0" smtClean="0"/>
              <a:t> </a:t>
            </a:r>
            <a:r>
              <a:rPr lang="sl-SI" dirty="0" err="1" smtClean="0"/>
              <a:t>ullamco</a:t>
            </a:r>
            <a:r>
              <a:rPr lang="sl-SI" dirty="0" smtClean="0"/>
              <a:t> </a:t>
            </a:r>
            <a:r>
              <a:rPr lang="sl-SI" dirty="0" err="1" smtClean="0"/>
              <a:t>laboris</a:t>
            </a:r>
            <a:r>
              <a:rPr lang="sl-SI" dirty="0" smtClean="0"/>
              <a:t> nisi ut </a:t>
            </a:r>
            <a:r>
              <a:rPr lang="sl-SI" dirty="0" err="1" smtClean="0"/>
              <a:t>aliquip</a:t>
            </a:r>
            <a:r>
              <a:rPr lang="sl-SI" dirty="0" smtClean="0"/>
              <a:t> </a:t>
            </a:r>
            <a:r>
              <a:rPr lang="sl-SI" dirty="0" err="1" smtClean="0"/>
              <a:t>ex</a:t>
            </a:r>
            <a:r>
              <a:rPr lang="sl-SI" dirty="0" smtClean="0"/>
              <a:t> </a:t>
            </a:r>
            <a:r>
              <a:rPr lang="sl-SI" dirty="0" err="1" smtClean="0"/>
              <a:t>ea</a:t>
            </a:r>
            <a:r>
              <a:rPr lang="sl-SI" dirty="0" smtClean="0"/>
              <a:t> </a:t>
            </a:r>
            <a:r>
              <a:rPr lang="sl-SI" dirty="0" err="1" smtClean="0"/>
              <a:t>commodo</a:t>
            </a:r>
            <a:r>
              <a:rPr lang="sl-SI" dirty="0" smtClean="0"/>
              <a:t> </a:t>
            </a:r>
            <a:r>
              <a:rPr lang="sl-SI" dirty="0" err="1" smtClean="0"/>
              <a:t>consequat</a:t>
            </a:r>
            <a:r>
              <a:rPr lang="sl-SI" dirty="0" smtClean="0"/>
              <a:t>. </a:t>
            </a:r>
            <a:r>
              <a:rPr lang="sl-SI" dirty="0" err="1" smtClean="0"/>
              <a:t>Duis</a:t>
            </a:r>
            <a:r>
              <a:rPr lang="sl-SI" dirty="0" smtClean="0"/>
              <a:t> </a:t>
            </a:r>
            <a:r>
              <a:rPr lang="sl-SI" dirty="0" err="1" smtClean="0"/>
              <a:t>aute</a:t>
            </a:r>
            <a:r>
              <a:rPr lang="sl-SI" dirty="0" smtClean="0"/>
              <a:t> </a:t>
            </a:r>
            <a:r>
              <a:rPr lang="sl-SI" dirty="0" err="1" smtClean="0"/>
              <a:t>irure</a:t>
            </a:r>
            <a:r>
              <a:rPr lang="sl-SI" dirty="0" smtClean="0"/>
              <a:t> </a:t>
            </a:r>
            <a:r>
              <a:rPr lang="sl-SI" dirty="0" err="1" smtClean="0"/>
              <a:t>dolor</a:t>
            </a:r>
            <a:r>
              <a:rPr lang="sl-SI" dirty="0" smtClean="0"/>
              <a:t> in </a:t>
            </a:r>
            <a:r>
              <a:rPr lang="sl-SI" dirty="0" err="1" smtClean="0"/>
              <a:t>reprehenderit</a:t>
            </a:r>
            <a:r>
              <a:rPr lang="sl-SI" dirty="0" smtClean="0"/>
              <a:t> in </a:t>
            </a:r>
            <a:r>
              <a:rPr lang="sl-SI" dirty="0" err="1" smtClean="0"/>
              <a:t>voluptate</a:t>
            </a:r>
            <a:r>
              <a:rPr lang="sl-SI" dirty="0" smtClean="0"/>
              <a:t> </a:t>
            </a:r>
            <a:r>
              <a:rPr lang="sl-SI" dirty="0" err="1" smtClean="0"/>
              <a:t>velit</a:t>
            </a:r>
            <a:r>
              <a:rPr lang="sl-SI" dirty="0" smtClean="0"/>
              <a:t> </a:t>
            </a:r>
            <a:r>
              <a:rPr lang="sl-SI" dirty="0" err="1" smtClean="0"/>
              <a:t>esse</a:t>
            </a:r>
            <a:r>
              <a:rPr lang="sl-SI" dirty="0" smtClean="0"/>
              <a:t> </a:t>
            </a:r>
            <a:r>
              <a:rPr lang="sl-SI" dirty="0" err="1" smtClean="0"/>
              <a:t>cillum</a:t>
            </a:r>
            <a:r>
              <a:rPr lang="sl-SI" dirty="0" smtClean="0"/>
              <a:t> </a:t>
            </a:r>
            <a:r>
              <a:rPr lang="sl-SI" dirty="0" err="1" smtClean="0"/>
              <a:t>dolore</a:t>
            </a:r>
            <a:r>
              <a:rPr lang="sl-SI" dirty="0" smtClean="0"/>
              <a:t> </a:t>
            </a:r>
            <a:r>
              <a:rPr lang="sl-SI" dirty="0" err="1" smtClean="0"/>
              <a:t>eu</a:t>
            </a:r>
            <a:r>
              <a:rPr lang="sl-SI" dirty="0" smtClean="0"/>
              <a:t> </a:t>
            </a:r>
            <a:r>
              <a:rPr lang="sl-SI" dirty="0" err="1" smtClean="0"/>
              <a:t>fugiat</a:t>
            </a:r>
            <a:r>
              <a:rPr lang="sl-SI" dirty="0" smtClean="0"/>
              <a:t> </a:t>
            </a:r>
            <a:r>
              <a:rPr lang="sl-SI" dirty="0" err="1" smtClean="0"/>
              <a:t>nulla</a:t>
            </a:r>
            <a:r>
              <a:rPr lang="sl-SI" dirty="0" smtClean="0"/>
              <a:t> </a:t>
            </a:r>
            <a:r>
              <a:rPr lang="sl-SI" dirty="0" err="1" smtClean="0"/>
              <a:t>pariatur</a:t>
            </a:r>
            <a:r>
              <a:rPr lang="sl-SI" dirty="0" smtClean="0"/>
              <a:t>. </a:t>
            </a:r>
            <a:br>
              <a:rPr lang="sl-SI" dirty="0" smtClean="0"/>
            </a:br>
            <a:r>
              <a:rPr lang="sl-SI" dirty="0" smtClean="0"/>
              <a:t>Velikost </a:t>
            </a:r>
            <a:r>
              <a:rPr lang="sl-SI" dirty="0" err="1" smtClean="0"/>
              <a:t>Calibri</a:t>
            </a:r>
            <a:r>
              <a:rPr lang="sl-SI" dirty="0" smtClean="0"/>
              <a:t> 20pt / vendar ne manj kot 16pt.</a:t>
            </a:r>
          </a:p>
        </p:txBody>
      </p:sp>
      <p:sp>
        <p:nvSpPr>
          <p:cNvPr id="8" name="Ograda slike 7"/>
          <p:cNvSpPr>
            <a:spLocks noGrp="1"/>
          </p:cNvSpPr>
          <p:nvPr>
            <p:ph type="pic" sz="quarter" idx="12"/>
          </p:nvPr>
        </p:nvSpPr>
        <p:spPr>
          <a:xfrm>
            <a:off x="5072063" y="2071678"/>
            <a:ext cx="3500437" cy="3071822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3"/>
          <p:cNvSpPr>
            <a:spLocks noGrp="1"/>
          </p:cNvSpPr>
          <p:nvPr>
            <p:ph type="title" hasCustomPrompt="1"/>
          </p:nvPr>
        </p:nvSpPr>
        <p:spPr>
          <a:xfrm>
            <a:off x="762000" y="1428743"/>
            <a:ext cx="7810500" cy="1000132"/>
          </a:xfrm>
          <a:prstGeom prst="rect">
            <a:avLst/>
          </a:prstGeom>
        </p:spPr>
        <p:txBody>
          <a:bodyPr/>
          <a:lstStyle>
            <a:lvl1pPr algn="l">
              <a:defRPr sz="3200" baseline="0"/>
            </a:lvl1pPr>
          </a:lstStyle>
          <a:p>
            <a:r>
              <a:rPr lang="sl-SI" dirty="0" smtClean="0"/>
              <a:t>Podnaslov </a:t>
            </a:r>
            <a:r>
              <a:rPr lang="sl-SI" dirty="0" err="1" smtClean="0"/>
              <a:t>Calibri</a:t>
            </a:r>
            <a:r>
              <a:rPr lang="sl-SI" dirty="0" smtClean="0"/>
              <a:t> 32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6" name="Ograda besedila 7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5214950"/>
            <a:ext cx="7810500" cy="714380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algn="l">
              <a:buFontTx/>
              <a:buNone/>
              <a:defRPr lang="sl-SI" sz="1600" b="0" strike="noStrike" baseline="0" dirty="0" smtClean="0">
                <a:latin typeface="+mn-lt"/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sl-SI" dirty="0" err="1" smtClean="0"/>
              <a:t>Excepteur</a:t>
            </a:r>
            <a:r>
              <a:rPr lang="sl-SI" dirty="0" smtClean="0"/>
              <a:t> </a:t>
            </a:r>
            <a:r>
              <a:rPr lang="sl-SI" dirty="0" err="1" smtClean="0"/>
              <a:t>sint</a:t>
            </a:r>
            <a:r>
              <a:rPr lang="sl-SI" dirty="0" smtClean="0"/>
              <a:t> </a:t>
            </a:r>
            <a:r>
              <a:rPr lang="sl-SI" dirty="0" err="1" smtClean="0"/>
              <a:t>occaecat</a:t>
            </a:r>
            <a:r>
              <a:rPr lang="sl-SI" dirty="0" smtClean="0"/>
              <a:t> </a:t>
            </a:r>
            <a:r>
              <a:rPr lang="sl-SI" dirty="0" err="1" smtClean="0"/>
              <a:t>cupidatat</a:t>
            </a:r>
            <a:r>
              <a:rPr lang="sl-SI" dirty="0" smtClean="0"/>
              <a:t> </a:t>
            </a:r>
            <a:r>
              <a:rPr lang="sl-SI" dirty="0" err="1" smtClean="0"/>
              <a:t>non</a:t>
            </a:r>
            <a:r>
              <a:rPr lang="sl-SI" dirty="0" smtClean="0"/>
              <a:t> </a:t>
            </a:r>
            <a:r>
              <a:rPr lang="sl-SI" dirty="0" err="1" smtClean="0"/>
              <a:t>proident</a:t>
            </a:r>
            <a:r>
              <a:rPr lang="sl-SI" dirty="0" smtClean="0"/>
              <a:t>, </a:t>
            </a:r>
            <a:r>
              <a:rPr lang="sl-SI" dirty="0" err="1" smtClean="0"/>
              <a:t>sunt</a:t>
            </a:r>
            <a:r>
              <a:rPr lang="sl-SI" dirty="0" smtClean="0"/>
              <a:t> in </a:t>
            </a:r>
            <a:r>
              <a:rPr lang="sl-SI" dirty="0" err="1" smtClean="0"/>
              <a:t>culpa</a:t>
            </a:r>
            <a:r>
              <a:rPr lang="sl-SI" dirty="0" smtClean="0"/>
              <a:t> </a:t>
            </a:r>
            <a:r>
              <a:rPr lang="sl-SI" dirty="0" err="1" smtClean="0"/>
              <a:t>qui</a:t>
            </a:r>
            <a:r>
              <a:rPr lang="sl-SI" dirty="0" smtClean="0"/>
              <a:t> </a:t>
            </a:r>
            <a:r>
              <a:rPr lang="sl-SI" dirty="0" err="1" smtClean="0"/>
              <a:t>officia</a:t>
            </a:r>
            <a:r>
              <a:rPr lang="sl-SI" dirty="0" smtClean="0"/>
              <a:t> </a:t>
            </a:r>
            <a:r>
              <a:rPr lang="sl-SI" dirty="0" err="1" smtClean="0"/>
              <a:t>deserunt</a:t>
            </a:r>
            <a:r>
              <a:rPr lang="sl-SI" dirty="0" smtClean="0"/>
              <a:t> </a:t>
            </a:r>
            <a:r>
              <a:rPr lang="sl-SI" dirty="0" err="1" smtClean="0"/>
              <a:t>mollit</a:t>
            </a:r>
            <a:r>
              <a:rPr lang="sl-SI" dirty="0" smtClean="0"/>
              <a:t> </a:t>
            </a:r>
            <a:r>
              <a:rPr lang="sl-SI" dirty="0" err="1" smtClean="0"/>
              <a:t>anim</a:t>
            </a:r>
            <a:r>
              <a:rPr lang="sl-SI" dirty="0" smtClean="0"/>
              <a:t> id </a:t>
            </a:r>
            <a:r>
              <a:rPr lang="sl-SI" dirty="0" err="1" smtClean="0"/>
              <a:t>est</a:t>
            </a:r>
            <a:r>
              <a:rPr lang="sl-SI" dirty="0" smtClean="0"/>
              <a:t> </a:t>
            </a:r>
            <a:r>
              <a:rPr lang="sl-SI" dirty="0" err="1" smtClean="0"/>
              <a:t>laborum</a:t>
            </a:r>
            <a:r>
              <a:rPr lang="sl-SI" dirty="0" smtClean="0"/>
              <a:t>. Velikost ne manj kot 16pt.</a:t>
            </a:r>
          </a:p>
        </p:txBody>
      </p:sp>
      <p:sp>
        <p:nvSpPr>
          <p:cNvPr id="8" name="Ograda grafikona 7"/>
          <p:cNvSpPr>
            <a:spLocks noGrp="1"/>
          </p:cNvSpPr>
          <p:nvPr>
            <p:ph type="chart" sz="quarter" idx="12"/>
          </p:nvPr>
        </p:nvSpPr>
        <p:spPr>
          <a:xfrm>
            <a:off x="762000" y="2571750"/>
            <a:ext cx="7810500" cy="250031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 ikono, če želite dodati grafikon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4EA-DCDB-4167-B176-E91549300728}" type="datetimeFigureOut">
              <a:rPr lang="sl-SI" smtClean="0"/>
              <a:pPr/>
              <a:t>11.11.2016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91BD-89AB-404F-ACEA-A451950EFF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1C4EA-DCDB-4167-B176-E91549300728}" type="datetimeFigureOut">
              <a:rPr lang="en-GB" noProof="0" smtClean="0"/>
              <a:pPr/>
              <a:t>11/11/2016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591BD-89AB-404F-ACEA-A451950EFFD2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Slika 6"/>
          <p:cNvPicPr/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97470" y="18733"/>
            <a:ext cx="1446530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651" r:id="rId12"/>
    <p:sldLayoutId id="2147483653" r:id="rId13"/>
    <p:sldLayoutId id="2147483654" r:id="rId14"/>
    <p:sldLayoutId id="214748365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71546"/>
            <a:ext cx="7086600" cy="250033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Digital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b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600" dirty="0" smtClean="0">
                <a:solidFill>
                  <a:schemeClr val="accent1">
                    <a:lumMod val="75000"/>
                  </a:schemeClr>
                </a:solidFill>
              </a:rPr>
              <a:t>Efficient Way of Interviewing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600" dirty="0" smtClean="0">
                <a:solidFill>
                  <a:schemeClr val="accent1">
                    <a:lumMod val="75000"/>
                  </a:schemeClr>
                </a:solidFill>
              </a:rPr>
              <a:t>Records Creators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>
            <a:normAutofit/>
          </a:bodyPr>
          <a:lstStyle/>
          <a:p>
            <a:pPr algn="l"/>
            <a:r>
              <a:rPr lang="sl-SI" sz="2400" dirty="0" smtClean="0"/>
              <a:t>Jože Škofljanec, Aleksandra Mrdavšič</a:t>
            </a:r>
          </a:p>
          <a:p>
            <a:pPr algn="l"/>
            <a:r>
              <a:rPr lang="sl-SI" sz="2400" dirty="0" smtClean="0"/>
              <a:t>Oslo, November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Way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G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</a:rPr>
              <a:t>athering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</a:rPr>
              <a:t>nformation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AutoNum type="arabicPeriod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Interview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establishing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creator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’s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on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914400" lvl="1" indent="-514350">
              <a:buAutoNum type="arabicPeriod"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AutoNum type="arabicPeriod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Each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has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specific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set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questions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1314450" lvl="2" indent="-51435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DB</a:t>
            </a:r>
          </a:p>
          <a:p>
            <a:pPr marL="1314450" lvl="2" indent="-51435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ERMS</a:t>
            </a:r>
          </a:p>
          <a:p>
            <a:pPr marL="1314450" lvl="2" indent="-51435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unstructured data</a:t>
            </a:r>
          </a:p>
          <a:p>
            <a:pPr marL="1314450" lvl="2" indent="-51435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additional  forms for special content types (e</a:t>
            </a:r>
            <a:r>
              <a:rPr lang="sl-SI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g. GEO, audio, video, e-mails, web</a:t>
            </a:r>
            <a:r>
              <a:rPr lang="sl-SI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Way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G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</a:rPr>
              <a:t>athering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</a:rPr>
              <a:t>nformation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Interview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specific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DB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Identification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regist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er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regist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er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: A, B, C … )</a:t>
            </a:r>
          </a:p>
          <a:p>
            <a:pPr marL="1314450" lvl="2" indent="-514350">
              <a:buFont typeface="+mj-lt"/>
              <a:buAutoNum type="alphaLcPeriod"/>
            </a:pP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Step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by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step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analysis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first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regist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er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A,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then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B…</a:t>
            </a:r>
          </a:p>
          <a:p>
            <a:pPr marL="914400" lvl="1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Finding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 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complex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structure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DB (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same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RDBMS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same DB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registers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A, B, C…)</a:t>
            </a:r>
          </a:p>
          <a:p>
            <a:pPr marL="914400" lvl="1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Understanding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creator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’s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management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within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RDBMS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is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essential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pPr marL="914400" lvl="1" indent="-514350">
              <a:buNone/>
            </a:pP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Scope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New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approach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interview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specific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DB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Identification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registers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register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A, B, C … ) in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RDBMS</a:t>
            </a:r>
            <a:endParaRPr lang="sl-SI" dirty="0" smtClean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Analysis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RDBMS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as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whole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to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avoid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repetition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Acquire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information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about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individual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register 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l-SI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Dossier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Questionnaire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on DB-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Official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Registers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914400" lvl="1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Aim 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Recorded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interviews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Aim of interviews is to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</a:rPr>
              <a:t>detect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vailable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information </a:t>
            </a: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nformation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form suitable for packaging into SIP (e.g. primary documentation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screen capturing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interview recording,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 …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nformation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sources (e.g. ERMS, production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system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GUIs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employees)</a:t>
            </a:r>
            <a:endParaRPr lang="sl-SI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Advantages 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Recorded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interviews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dvantages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ore efficient / </a:t>
            </a:r>
            <a:r>
              <a:rPr lang="sl-SI" dirty="0" err="1" smtClean="0">
                <a:solidFill>
                  <a:schemeClr val="tx2">
                    <a:lumMod val="50000"/>
                  </a:schemeClr>
                </a:solidFill>
              </a:rPr>
              <a:t>less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time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consum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ing</a:t>
            </a: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ossibility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of instant adaptation and minimisation of misunderstandings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e-use of recording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for additional/contextual documentation (included in SIP)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Challenges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Recorded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interviews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Challenges: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xaminer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s’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competences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ost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-production of recordings for re-use as documentation</a:t>
            </a:r>
            <a:endParaRPr lang="sl-SI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514350" indent="0">
              <a:buNone/>
            </a:pP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Example of interviews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specific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Interviewer: archivist (+ IT specialist)</a:t>
            </a:r>
          </a:p>
          <a:p>
            <a:pPr marL="514350" indent="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Respondent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content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manager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&amp; IS administrator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Dossier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on DB-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Official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Registers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General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information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Name of the agency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Official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regist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er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name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Data time frame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Purpose (legal definition)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Responsible persons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(name and surname,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workpost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, contact)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Content manager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IS administrator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Data expert (if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he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's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not Content manager)</a:t>
            </a:r>
            <a:endParaRPr lang="sl-SI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Management  of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Regist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er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/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Data base / Data set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Legal framework 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Act/Regulation title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Type (public, internal)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Validity time frame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Data structure (available documentation: e.g. entity relational diagram, tables/entities and elements description)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Data sources (!when more for one data)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Methods of data use 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Purpose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Legal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bas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(Act/Regulation title)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Type (public, internal)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Dossier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on DB-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Official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Registers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Management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changes that had an impact on the 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Date/Time frame (year, month)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Description of the change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Legal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bas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(name of the act/regulation)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Documentation:</a:t>
            </a: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Document title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ID (if applicable)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Key content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Form (paper based/digital)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Format (only for digital)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Dossier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on DB-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Official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Registers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17"/>
          <p:cNvSpPr/>
          <p:nvPr/>
        </p:nvSpPr>
        <p:spPr>
          <a:xfrm>
            <a:off x="230968" y="1335215"/>
            <a:ext cx="8661512" cy="4473322"/>
          </a:xfrm>
          <a:prstGeom prst="round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maknjeno iz D\EX Namizje\Mednarodno\Standardi\OAIS.SI\OAIS sheme originalne\2.3_20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1330" y="3458857"/>
            <a:ext cx="2705470" cy="2058375"/>
          </a:xfrm>
          <a:prstGeom prst="rect">
            <a:avLst/>
          </a:prstGeom>
          <a:noFill/>
        </p:spPr>
      </p:pic>
      <p:sp>
        <p:nvSpPr>
          <p:cNvPr id="6" name="Zaobljeni pravokotnik 17"/>
          <p:cNvSpPr/>
          <p:nvPr/>
        </p:nvSpPr>
        <p:spPr>
          <a:xfrm>
            <a:off x="1285852" y="3571876"/>
            <a:ext cx="4572032" cy="1000132"/>
          </a:xfrm>
          <a:prstGeom prst="round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appraisal</a:t>
            </a:r>
            <a:endParaRPr lang="sl-SI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Down Arrow 13"/>
          <p:cNvSpPr/>
          <p:nvPr/>
        </p:nvSpPr>
        <p:spPr>
          <a:xfrm>
            <a:off x="1357290" y="2786058"/>
            <a:ext cx="484632" cy="714380"/>
          </a:xfrm>
          <a:prstGeom prst="downArrow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17"/>
          <p:cNvSpPr/>
          <p:nvPr/>
        </p:nvSpPr>
        <p:spPr>
          <a:xfrm>
            <a:off x="571472" y="1714488"/>
            <a:ext cx="4572032" cy="1000132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1. General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content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appraisal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Access and re-use restrictions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Access restrictions 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ange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(which data are restricted)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urpose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(reason)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egal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bas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Re-use restriction 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ange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(type of licence e.g. Common Criteria), 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egal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bas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Dossier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on DB-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Official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Registers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Technical environment</a:t>
            </a:r>
            <a:r>
              <a:rPr lang="sl-SI" sz="1800" dirty="0" smtClean="0"/>
              <a:t>:</a:t>
            </a:r>
          </a:p>
          <a:p>
            <a:r>
              <a:rPr lang="en-GB" sz="1800" dirty="0" smtClean="0"/>
              <a:t>Data base system</a:t>
            </a:r>
            <a:endParaRPr lang="sl-SI" sz="1800" dirty="0" smtClean="0"/>
          </a:p>
          <a:p>
            <a:pPr lvl="2"/>
            <a:r>
              <a:rPr lang="en-GB" sz="1800" dirty="0" smtClean="0"/>
              <a:t>Name and version</a:t>
            </a:r>
            <a:endParaRPr lang="sl-SI" sz="1800" dirty="0" smtClean="0"/>
          </a:p>
          <a:p>
            <a:pPr lvl="2"/>
            <a:r>
              <a:rPr lang="en-GB" sz="1800" dirty="0" smtClean="0"/>
              <a:t>Time frame of its use</a:t>
            </a:r>
            <a:endParaRPr lang="sl-SI" sz="1800" dirty="0" smtClean="0"/>
          </a:p>
          <a:p>
            <a:r>
              <a:rPr lang="en-GB" sz="1800" dirty="0" smtClean="0"/>
              <a:t>User interfaces</a:t>
            </a:r>
            <a:endParaRPr lang="sl-SI" sz="1800" dirty="0" smtClean="0"/>
          </a:p>
          <a:p>
            <a:pPr lvl="2"/>
            <a:r>
              <a:rPr lang="en-GB" sz="1800" dirty="0" smtClean="0"/>
              <a:t>Name and version</a:t>
            </a:r>
            <a:endParaRPr lang="sl-SI" sz="1800" dirty="0" smtClean="0"/>
          </a:p>
          <a:p>
            <a:pPr lvl="2"/>
            <a:r>
              <a:rPr lang="en-GB" sz="1800" dirty="0" smtClean="0"/>
              <a:t>Time frame of its use</a:t>
            </a:r>
            <a:endParaRPr lang="sl-SI" sz="1800" dirty="0" smtClean="0"/>
          </a:p>
          <a:p>
            <a:pPr lvl="2"/>
            <a:r>
              <a:rPr lang="en-GB" sz="1800" dirty="0" smtClean="0"/>
              <a:t>Purpose / Main features</a:t>
            </a:r>
            <a:endParaRPr lang="sl-SI" sz="1800" dirty="0" smtClean="0"/>
          </a:p>
          <a:p>
            <a:pPr>
              <a:buNone/>
            </a:pPr>
            <a:r>
              <a:rPr lang="en-GB" sz="1800" dirty="0" smtClean="0"/>
              <a:t>Technical documentation</a:t>
            </a:r>
            <a:r>
              <a:rPr lang="sl-SI" sz="1800" dirty="0" smtClean="0"/>
              <a:t>:</a:t>
            </a:r>
          </a:p>
          <a:p>
            <a:r>
              <a:rPr lang="en-GB" sz="1800" dirty="0" smtClean="0"/>
              <a:t>Document title</a:t>
            </a:r>
            <a:endParaRPr lang="sl-SI" sz="1800" dirty="0" smtClean="0"/>
          </a:p>
          <a:p>
            <a:r>
              <a:rPr lang="en-GB" sz="1800" dirty="0" smtClean="0"/>
              <a:t>ID (if applicable)</a:t>
            </a:r>
            <a:endParaRPr lang="sl-SI" sz="1800" dirty="0" smtClean="0"/>
          </a:p>
          <a:p>
            <a:r>
              <a:rPr lang="en-GB" sz="1800" dirty="0" smtClean="0"/>
              <a:t>Key content</a:t>
            </a:r>
            <a:endParaRPr lang="sl-SI" sz="1800" dirty="0" smtClean="0"/>
          </a:p>
          <a:p>
            <a:r>
              <a:rPr lang="en-GB" sz="1800" dirty="0" smtClean="0"/>
              <a:t>Form (paper based/digital)</a:t>
            </a:r>
            <a:endParaRPr lang="sl-SI" sz="1800" dirty="0" smtClean="0"/>
          </a:p>
          <a:p>
            <a:r>
              <a:rPr lang="en-GB" sz="1800" dirty="0" smtClean="0"/>
              <a:t>Format (only for digital)</a:t>
            </a:r>
            <a:endParaRPr lang="sl-SI" sz="180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Interview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Dossier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on DB-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Official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accent1">
                    <a:lumMod val="75000"/>
                  </a:schemeClr>
                </a:solidFill>
              </a:rPr>
              <a:t>Registers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04934"/>
            <a:ext cx="8784976" cy="250033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>Thank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> you very much for your 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>attention!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t>Aleksandra.Mrdavsic@gov.si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t>www.ars.gov.si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36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17"/>
          <p:cNvSpPr/>
          <p:nvPr/>
        </p:nvSpPr>
        <p:spPr>
          <a:xfrm>
            <a:off x="230968" y="1335215"/>
            <a:ext cx="8661512" cy="4473322"/>
          </a:xfrm>
          <a:prstGeom prst="round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maknjeno iz D\EX Namizje\Mednarodno\Standardi\OAIS.SI\OAIS sheme originalne\2.3_20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1330" y="3458857"/>
            <a:ext cx="2705470" cy="2058375"/>
          </a:xfrm>
          <a:prstGeom prst="rect">
            <a:avLst/>
          </a:prstGeom>
          <a:noFill/>
        </p:spPr>
      </p:pic>
      <p:sp>
        <p:nvSpPr>
          <p:cNvPr id="6" name="Zaobljeni pravokotnik 17"/>
          <p:cNvSpPr/>
          <p:nvPr/>
        </p:nvSpPr>
        <p:spPr>
          <a:xfrm>
            <a:off x="1285852" y="3571876"/>
            <a:ext cx="4572032" cy="1000132"/>
          </a:xfrm>
          <a:prstGeom prst="round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/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Submission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Agreement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l-SI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Down Arrow 13"/>
          <p:cNvSpPr/>
          <p:nvPr/>
        </p:nvSpPr>
        <p:spPr>
          <a:xfrm>
            <a:off x="1357290" y="2786058"/>
            <a:ext cx="484632" cy="714380"/>
          </a:xfrm>
          <a:prstGeom prst="downArrow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17"/>
          <p:cNvSpPr/>
          <p:nvPr/>
        </p:nvSpPr>
        <p:spPr>
          <a:xfrm>
            <a:off x="571472" y="1714488"/>
            <a:ext cx="4572032" cy="1000132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1" algn="ctr"/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Archives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1. General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Content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Performed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by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archivist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creator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together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Based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on</a:t>
            </a:r>
          </a:p>
          <a:p>
            <a:pPr lvl="1">
              <a:buFont typeface="Wingdings" pitchFamily="2" charset="2"/>
              <a:buChar char="ü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Cl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ification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scheme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usiness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functions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activities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&amp; records overview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1. General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Content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Performed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by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archivist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creator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together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Based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on:</a:t>
            </a:r>
          </a:p>
          <a:p>
            <a:pPr lvl="1">
              <a:buFont typeface="Wingdings" pitchFamily="2" charset="2"/>
              <a:buChar char="ü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Cl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ification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scheme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usiness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functions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activities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&amp; records overview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sl-SI" sz="24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Determines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contents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archival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value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&amp;</a:t>
            </a:r>
          </a:p>
          <a:p>
            <a:pPr lvl="1">
              <a:buFont typeface="Wingdings" pitchFamily="2" charset="2"/>
              <a:buChar char="§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Detects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which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those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contents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exist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form &amp; in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which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types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None/>
            </a:pPr>
            <a:endParaRPr lang="sl-SI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Zaobljeni pravokotnik 17"/>
          <p:cNvSpPr/>
          <p:nvPr/>
        </p:nvSpPr>
        <p:spPr>
          <a:xfrm>
            <a:off x="1285852" y="3861048"/>
            <a:ext cx="4572032" cy="1000132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1" algn="ctr"/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Archives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286116" y="3068960"/>
            <a:ext cx="484632" cy="714380"/>
          </a:xfrm>
          <a:prstGeom prst="downArrow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Digital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sl-SI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sl-SI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sl-SI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l-SI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Zaobljeni pravokotnik 17"/>
          <p:cNvSpPr/>
          <p:nvPr/>
        </p:nvSpPr>
        <p:spPr>
          <a:xfrm>
            <a:off x="1285852" y="3571876"/>
            <a:ext cx="4572032" cy="1000132"/>
          </a:xfrm>
          <a:prstGeom prst="round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/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Submission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Agreement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l-SI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357290" y="2786058"/>
            <a:ext cx="484632" cy="714380"/>
          </a:xfrm>
          <a:prstGeom prst="downArrow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Zaobljeni pravokotnik 17"/>
          <p:cNvSpPr/>
          <p:nvPr/>
        </p:nvSpPr>
        <p:spPr>
          <a:xfrm>
            <a:off x="571472" y="1714488"/>
            <a:ext cx="4572032" cy="1000132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1" algn="ctr"/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Archives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Digital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sl-SI" sz="2400" dirty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Preparation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based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on: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Public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regulations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Archival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Law, IG Requirements,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Official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paper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specific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each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creator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for Selection of Archives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identification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on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of Digital Data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Specific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type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identification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Dossier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Questionnaire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on DB-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Official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Registers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/ ERMS /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Unstructured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Zaobljeni pravokotnik 17"/>
          <p:cNvSpPr/>
          <p:nvPr/>
        </p:nvSpPr>
        <p:spPr>
          <a:xfrm>
            <a:off x="571472" y="1714488"/>
            <a:ext cx="4572032" cy="100013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/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Submission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Agreement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l-SI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Digital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None/>
            </a:pP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Aim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is to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define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SIP content</a:t>
            </a:r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that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should ensure:</a:t>
            </a: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ntegrity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uthenticity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ccessibility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sability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 and </a:t>
            </a: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urability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Zaobljeni pravokotnik 17"/>
          <p:cNvSpPr/>
          <p:nvPr/>
        </p:nvSpPr>
        <p:spPr>
          <a:xfrm>
            <a:off x="571472" y="1714488"/>
            <a:ext cx="4572032" cy="100013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/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Submission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Agreement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l-SI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Digital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dirty="0" err="1" smtClean="0">
                <a:solidFill>
                  <a:schemeClr val="accent1">
                    <a:lumMod val="75000"/>
                  </a:schemeClr>
                </a:solidFill>
              </a:rPr>
              <a:t>Appraisal</a:t>
            </a: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SIP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content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is b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ased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on OAIS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principals </a:t>
            </a: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endParaRPr lang="sl-SI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0">
              <a:buNone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SIP should also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contain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a 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et of 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nformation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that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allows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archiv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ists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and end-users to understand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received information (</a:t>
            </a:r>
            <a:r>
              <a:rPr lang="en-GB" sz="2400" u="sng" dirty="0" smtClean="0">
                <a:solidFill>
                  <a:schemeClr val="tx2">
                    <a:lumMod val="50000"/>
                  </a:schemeClr>
                </a:solidFill>
              </a:rPr>
              <a:t>Knowledge base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1" name="Zaobljeni pravokotnik 17"/>
          <p:cNvSpPr/>
          <p:nvPr/>
        </p:nvSpPr>
        <p:spPr>
          <a:xfrm>
            <a:off x="571472" y="1714488"/>
            <a:ext cx="4572032" cy="100013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Instruction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Data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Selection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/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Submission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tx2">
                    <a:lumMod val="50000"/>
                  </a:schemeClr>
                </a:solidFill>
              </a:rPr>
              <a:t>Agreement</a:t>
            </a:r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l-SI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maknjeno iz D\EX Namizje\Mednarodno\Standardi\OAIS.SI\OAIS sheme originalne\2.3_20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68469"/>
            <a:ext cx="3178696" cy="2418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4033</TotalTime>
  <Words>1320</Words>
  <Application>Microsoft Office PowerPoint</Application>
  <PresentationFormat>Diaprojekcija na zaslonu (4:3)</PresentationFormat>
  <Paragraphs>266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Office Theme</vt:lpstr>
      <vt:lpstr>Digital  Data  Appraisal; Efficient Way of Interviewing Records Creators</vt:lpstr>
      <vt:lpstr>Appraisal</vt:lpstr>
      <vt:lpstr>Appraisal</vt:lpstr>
      <vt:lpstr>1. General Content Appraisal</vt:lpstr>
      <vt:lpstr>1. General Content Appraisal</vt:lpstr>
      <vt:lpstr>2. Digital Data Appraisal</vt:lpstr>
      <vt:lpstr>2. Digital Data Appraisal</vt:lpstr>
      <vt:lpstr>2. Digital Data Appraisal</vt:lpstr>
      <vt:lpstr>2. Digital Data Appraisal</vt:lpstr>
      <vt:lpstr>Interview – Way of Gathering Information </vt:lpstr>
      <vt:lpstr>Interview – Way of Gathering Information </vt:lpstr>
      <vt:lpstr>Interview – Scope </vt:lpstr>
      <vt:lpstr>Interview – Aim </vt:lpstr>
      <vt:lpstr>Interview – Advantages </vt:lpstr>
      <vt:lpstr>Interview – Challenges</vt:lpstr>
      <vt:lpstr>Interview – Example </vt:lpstr>
      <vt:lpstr>Interview – Example:  Dossier/Questionnaire on DB-Official Registers 1</vt:lpstr>
      <vt:lpstr>Interview – Example:  Dossier/Questionnaire on DB-Official Registers 2</vt:lpstr>
      <vt:lpstr>Interview – Example:  Dossier/Questionnaire on DB-Official Registers 3</vt:lpstr>
      <vt:lpstr>Interview – Example:  Dossier/Questionnaire on DB-Official Registers 4</vt:lpstr>
      <vt:lpstr>Interview – Example:  Dossier/Questionnaire on DB-Official Registers 5</vt:lpstr>
      <vt:lpstr>Thank you very much for your attention!   Aleksandra.Mrdavsic@gov.si www.ars.gov.si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DOGOVOR O IZROČITVI</dc:title>
  <dc:creator>Uporabnik</dc:creator>
  <cp:lastModifiedBy>mrdavsic</cp:lastModifiedBy>
  <cp:revision>351</cp:revision>
  <dcterms:created xsi:type="dcterms:W3CDTF">2015-05-25T06:17:57Z</dcterms:created>
  <dcterms:modified xsi:type="dcterms:W3CDTF">2016-11-11T14:41:23Z</dcterms:modified>
</cp:coreProperties>
</file>