
<file path=[Content_Types].xml><?xml version="1.0" encoding="utf-8"?>
<Types xmlns="http://schemas.openxmlformats.org/package/2006/content-types">
  <Default Extension="jpeg" ContentType="image/jpeg"/>
  <Default Extension="rels" ContentType="application/vnd.openxmlformats-package.relationships+xml"/>
  <Default Extension="png" ContentType="image/pn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Aspose.Slides for .NET 8.4.2.0-->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 r:id="rId3" id="274"/>
    <p:sldId r:id="rId4" id="261"/>
    <p:sldId r:id="rId5" id="262"/>
    <p:sldId r:id="rId6" id="266"/>
    <p:sldId r:id="rId7" id="265"/>
    <p:sldId r:id="rId8" id="264"/>
    <p:sldId r:id="rId9" id="263"/>
    <p:sldId r:id="rId10" id="267"/>
    <p:sldId r:id="rId11" id="271"/>
    <p:sldId r:id="rId12" id="272"/>
    <p:sldId r:id="rId13" id="273"/>
    <p:sldId r:id="rId14" id="276"/>
    <p:sldId r:id="rId15" id="268"/>
    <p:sldId r:id="rId16" id="269"/>
    <p:sldId r:id="rId17" id="270"/>
    <p:sldId r:id="rId18" id="277"/>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690"/>
      </p:cViewPr>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presProps" Target="presProps.xml" /><Relationship Id="rId2" Type="http://schemas.openxmlformats.org/officeDocument/2006/relationships/slide" Target="slides/slide1.xml" /><Relationship Id="rId20" Type="http://schemas.openxmlformats.org/officeDocument/2006/relationships/viewProps" Target="viewProps.xml" /><Relationship Id="rId21" Type="http://schemas.openxmlformats.org/officeDocument/2006/relationships/theme" Target="theme/theme1.xml" /><Relationship Id="rId22"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1"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1" smtClean="0"/>
              <a:t>Click to edit Master subtitle style</a:t>
            </a:r>
            <a:endParaRPr lang="en-GB"/>
          </a:p>
        </p:txBody>
      </p:sp>
      <p:sp>
        <p:nvSpPr>
          <p:cNvPr id="4" name="Date Placeholder 3"/>
          <p:cNvSpPr>
            <a:spLocks noGrp="1"/>
          </p:cNvSpPr>
          <p:nvPr>
            <p:ph type="dt" sz="half" idx="10"/>
          </p:nvPr>
        </p:nvSpPr>
        <p:spPr/>
        <p:txBody>
          <a:bodyPr/>
          <a:lstStyle/>
          <a:p>
            <a:fld id="{AD600E25-2ABA-4891-9245-E660AF63281E}" type="datetimeFigureOut">
              <a:rPr lang="en-GB" smtClean="0"/>
              <a:t>12/09/2017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633E71-22B7-47BF-8510-BF3E190B58A1}" type="slidenum">
              <a:rPr lang="en-GB" smtClean="0"/>
              <a:t>‹#›</a:t>
            </a:fld>
            <a:endParaRPr lang="en-GB"/>
          </a:p>
        </p:txBody>
      </p:sp>
    </p:spTree>
    <p:extLst>
      <p:ext uri="{BB962C8B-B14F-4D97-AF65-F5344CB8AC3E}">
        <p14:creationId xmlns:p14="http://schemas.microsoft.com/office/powerpoint/2010/main" val="19260216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dirty="1" smtClean="0"/>
              <a:t>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GB"/>
          </a:p>
        </p:txBody>
      </p:sp>
      <p:sp>
        <p:nvSpPr>
          <p:cNvPr id="4" name="Date Placeholder 3"/>
          <p:cNvSpPr>
            <a:spLocks noGrp="1"/>
          </p:cNvSpPr>
          <p:nvPr>
            <p:ph type="dt" sz="half" idx="10"/>
          </p:nvPr>
        </p:nvSpPr>
        <p:spPr/>
        <p:txBody>
          <a:bodyPr/>
          <a:lstStyle/>
          <a:p>
            <a:fld id="{AD600E25-2ABA-4891-9245-E660AF63281E}" type="datetimeFigureOut">
              <a:rPr lang="en-GB" smtClean="0"/>
              <a:t>12/09/2017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633E71-22B7-47BF-8510-BF3E190B58A1}" type="slidenum">
              <a:rPr lang="en-GB" smtClean="0"/>
              <a:t>‹#›</a:t>
            </a:fld>
            <a:endParaRPr lang="en-GB"/>
          </a:p>
        </p:txBody>
      </p:sp>
    </p:spTree>
    <p:extLst>
      <p:ext uri="{BB962C8B-B14F-4D97-AF65-F5344CB8AC3E}">
        <p14:creationId xmlns:p14="http://schemas.microsoft.com/office/powerpoint/2010/main" val="309894945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1"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1" smtClean="0"/>
              <a:t>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GB"/>
          </a:p>
        </p:txBody>
      </p:sp>
      <p:sp>
        <p:nvSpPr>
          <p:cNvPr id="4" name="Date Placeholder 3"/>
          <p:cNvSpPr>
            <a:spLocks noGrp="1"/>
          </p:cNvSpPr>
          <p:nvPr>
            <p:ph type="dt" sz="half" idx="10"/>
          </p:nvPr>
        </p:nvSpPr>
        <p:spPr/>
        <p:txBody>
          <a:bodyPr/>
          <a:lstStyle/>
          <a:p>
            <a:fld id="{AD600E25-2ABA-4891-9245-E660AF63281E}" type="datetimeFigureOut">
              <a:rPr lang="en-GB" smtClean="0"/>
              <a:t>12/09/2017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633E71-22B7-47BF-8510-BF3E190B58A1}" type="slidenum">
              <a:rPr lang="en-GB" smtClean="0"/>
              <a:t>‹#›</a:t>
            </a:fld>
            <a:endParaRPr lang="en-GB"/>
          </a:p>
        </p:txBody>
      </p:sp>
    </p:spTree>
    <p:extLst>
      <p:ext uri="{BB962C8B-B14F-4D97-AF65-F5344CB8AC3E}">
        <p14:creationId xmlns:p14="http://schemas.microsoft.com/office/powerpoint/2010/main" val="6285762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GB"/>
          </a:p>
        </p:txBody>
      </p:sp>
      <p:sp>
        <p:nvSpPr>
          <p:cNvPr id="3" name="Content Placeholder 2"/>
          <p:cNvSpPr>
            <a:spLocks noGrp="1"/>
          </p:cNvSpPr>
          <p:nvPr>
            <p:ph idx="1"/>
          </p:nvPr>
        </p:nvSpPr>
        <p:spPr/>
        <p:txBody>
          <a:bodyPr/>
          <a:lstStyle/>
          <a:p>
            <a:pPr lvl="0"/>
            <a:r>
              <a:rPr lang="en-US" dirty="1" smtClean="0"/>
              <a:t>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GB"/>
          </a:p>
        </p:txBody>
      </p:sp>
      <p:sp>
        <p:nvSpPr>
          <p:cNvPr id="4" name="Date Placeholder 3"/>
          <p:cNvSpPr>
            <a:spLocks noGrp="1"/>
          </p:cNvSpPr>
          <p:nvPr>
            <p:ph type="dt" sz="half" idx="10"/>
          </p:nvPr>
        </p:nvSpPr>
        <p:spPr/>
        <p:txBody>
          <a:bodyPr/>
          <a:lstStyle/>
          <a:p>
            <a:fld id="{AD600E25-2ABA-4891-9245-E660AF63281E}" type="datetimeFigureOut">
              <a:rPr lang="en-GB" smtClean="0"/>
              <a:t>12/09/2017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633E71-22B7-47BF-8510-BF3E190B58A1}" type="slidenum">
              <a:rPr lang="en-GB" smtClean="0"/>
              <a:t>‹#›</a:t>
            </a:fld>
            <a:endParaRPr lang="en-GB"/>
          </a:p>
        </p:txBody>
      </p:sp>
    </p:spTree>
    <p:extLst>
      <p:ext uri="{BB962C8B-B14F-4D97-AF65-F5344CB8AC3E}">
        <p14:creationId xmlns:p14="http://schemas.microsoft.com/office/powerpoint/2010/main" val="9382558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1"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1" smtClean="0"/>
              <a:t>Edit Master text styles</a:t>
            </a:r>
          </a:p>
        </p:txBody>
      </p:sp>
      <p:sp>
        <p:nvSpPr>
          <p:cNvPr id="4" name="Date Placeholder 3"/>
          <p:cNvSpPr>
            <a:spLocks noGrp="1"/>
          </p:cNvSpPr>
          <p:nvPr>
            <p:ph type="dt" sz="half" idx="10"/>
          </p:nvPr>
        </p:nvSpPr>
        <p:spPr/>
        <p:txBody>
          <a:bodyPr/>
          <a:lstStyle/>
          <a:p>
            <a:fld id="{AD600E25-2ABA-4891-9245-E660AF63281E}" type="datetimeFigureOut">
              <a:rPr lang="en-GB" smtClean="0"/>
              <a:t>12/09/2017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633E71-22B7-47BF-8510-BF3E190B58A1}" type="slidenum">
              <a:rPr lang="en-GB" smtClean="0"/>
              <a:t>‹#›</a:t>
            </a:fld>
            <a:endParaRPr lang="en-GB"/>
          </a:p>
        </p:txBody>
      </p:sp>
    </p:spTree>
    <p:extLst>
      <p:ext uri="{BB962C8B-B14F-4D97-AF65-F5344CB8AC3E}">
        <p14:creationId xmlns:p14="http://schemas.microsoft.com/office/powerpoint/2010/main" val="28584161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dirty="1" smtClean="0"/>
              <a:t>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dirty="1" smtClean="0"/>
              <a:t>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GB"/>
          </a:p>
        </p:txBody>
      </p:sp>
      <p:sp>
        <p:nvSpPr>
          <p:cNvPr id="5" name="Date Placeholder 4"/>
          <p:cNvSpPr>
            <a:spLocks noGrp="1"/>
          </p:cNvSpPr>
          <p:nvPr>
            <p:ph type="dt" sz="half" idx="10"/>
          </p:nvPr>
        </p:nvSpPr>
        <p:spPr/>
        <p:txBody>
          <a:bodyPr/>
          <a:lstStyle/>
          <a:p>
            <a:fld id="{AD600E25-2ABA-4891-9245-E660AF63281E}" type="datetimeFigureOut">
              <a:rPr lang="en-GB" smtClean="0"/>
              <a:t>12/09/2017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633E71-22B7-47BF-8510-BF3E190B58A1}" type="slidenum">
              <a:rPr lang="en-GB" smtClean="0"/>
              <a:t>‹#›</a:t>
            </a:fld>
            <a:endParaRPr lang="en-GB"/>
          </a:p>
        </p:txBody>
      </p:sp>
    </p:spTree>
    <p:extLst>
      <p:ext uri="{BB962C8B-B14F-4D97-AF65-F5344CB8AC3E}">
        <p14:creationId xmlns:p14="http://schemas.microsoft.com/office/powerpoint/2010/main" val="188219201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1"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1" smtClean="0"/>
              <a:t>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1" smtClean="0"/>
              <a:t>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GB"/>
          </a:p>
        </p:txBody>
      </p:sp>
      <p:sp>
        <p:nvSpPr>
          <p:cNvPr id="7" name="Date Placeholder 6"/>
          <p:cNvSpPr>
            <a:spLocks noGrp="1"/>
          </p:cNvSpPr>
          <p:nvPr>
            <p:ph type="dt" sz="half" idx="10"/>
          </p:nvPr>
        </p:nvSpPr>
        <p:spPr/>
        <p:txBody>
          <a:bodyPr/>
          <a:lstStyle/>
          <a:p>
            <a:fld id="{AD600E25-2ABA-4891-9245-E660AF63281E}" type="datetimeFigureOut">
              <a:rPr lang="en-GB" smtClean="0"/>
              <a:t>12/09/2017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633E71-22B7-47BF-8510-BF3E190B58A1}" type="slidenum">
              <a:rPr lang="en-GB" smtClean="0"/>
              <a:t>‹#›</a:t>
            </a:fld>
            <a:endParaRPr lang="en-GB"/>
          </a:p>
        </p:txBody>
      </p:sp>
    </p:spTree>
    <p:extLst>
      <p:ext uri="{BB962C8B-B14F-4D97-AF65-F5344CB8AC3E}">
        <p14:creationId xmlns:p14="http://schemas.microsoft.com/office/powerpoint/2010/main" val="35344827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GB"/>
          </a:p>
        </p:txBody>
      </p:sp>
      <p:sp>
        <p:nvSpPr>
          <p:cNvPr id="3" name="Date Placeholder 2"/>
          <p:cNvSpPr>
            <a:spLocks noGrp="1"/>
          </p:cNvSpPr>
          <p:nvPr>
            <p:ph type="dt" sz="half" idx="10"/>
          </p:nvPr>
        </p:nvSpPr>
        <p:spPr/>
        <p:txBody>
          <a:bodyPr/>
          <a:lstStyle/>
          <a:p>
            <a:fld id="{AD600E25-2ABA-4891-9245-E660AF63281E}" type="datetimeFigureOut">
              <a:rPr lang="en-GB" smtClean="0"/>
              <a:t>12/09/2017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633E71-22B7-47BF-8510-BF3E190B58A1}" type="slidenum">
              <a:rPr lang="en-GB" smtClean="0"/>
              <a:t>‹#›</a:t>
            </a:fld>
            <a:endParaRPr lang="en-GB"/>
          </a:p>
        </p:txBody>
      </p:sp>
    </p:spTree>
    <p:extLst>
      <p:ext uri="{BB962C8B-B14F-4D97-AF65-F5344CB8AC3E}">
        <p14:creationId xmlns:p14="http://schemas.microsoft.com/office/powerpoint/2010/main" val="16594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600E25-2ABA-4891-9245-E660AF63281E}" type="datetimeFigureOut">
              <a:rPr lang="en-GB" smtClean="0"/>
              <a:t>12/09/2017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633E71-22B7-47BF-8510-BF3E190B58A1}" type="slidenum">
              <a:rPr lang="en-GB" smtClean="0"/>
              <a:t>‹#›</a:t>
            </a:fld>
            <a:endParaRPr lang="en-GB"/>
          </a:p>
        </p:txBody>
      </p:sp>
    </p:spTree>
    <p:extLst>
      <p:ext uri="{BB962C8B-B14F-4D97-AF65-F5344CB8AC3E}">
        <p14:creationId xmlns:p14="http://schemas.microsoft.com/office/powerpoint/2010/main" val="29260922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1"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1" smtClean="0"/>
              <a:t>Edit Master text styles</a:t>
            </a:r>
          </a:p>
        </p:txBody>
      </p:sp>
      <p:sp>
        <p:nvSpPr>
          <p:cNvPr id="5" name="Date Placeholder 4"/>
          <p:cNvSpPr>
            <a:spLocks noGrp="1"/>
          </p:cNvSpPr>
          <p:nvPr>
            <p:ph type="dt" sz="half" idx="10"/>
          </p:nvPr>
        </p:nvSpPr>
        <p:spPr/>
        <p:txBody>
          <a:bodyPr/>
          <a:lstStyle/>
          <a:p>
            <a:fld id="{AD600E25-2ABA-4891-9245-E660AF63281E}" type="datetimeFigureOut">
              <a:rPr lang="en-GB" smtClean="0"/>
              <a:t>12/09/2017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633E71-22B7-47BF-8510-BF3E190B58A1}" type="slidenum">
              <a:rPr lang="en-GB" smtClean="0"/>
              <a:t>‹#›</a:t>
            </a:fld>
            <a:endParaRPr lang="en-GB"/>
          </a:p>
        </p:txBody>
      </p:sp>
    </p:spTree>
    <p:extLst>
      <p:ext uri="{BB962C8B-B14F-4D97-AF65-F5344CB8AC3E}">
        <p14:creationId xmlns:p14="http://schemas.microsoft.com/office/powerpoint/2010/main" val="95410523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1"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1" smtClean="0"/>
              <a:t>Edit Master text styles</a:t>
            </a:r>
          </a:p>
        </p:txBody>
      </p:sp>
      <p:sp>
        <p:nvSpPr>
          <p:cNvPr id="5" name="Date Placeholder 4"/>
          <p:cNvSpPr>
            <a:spLocks noGrp="1"/>
          </p:cNvSpPr>
          <p:nvPr>
            <p:ph type="dt" sz="half" idx="10"/>
          </p:nvPr>
        </p:nvSpPr>
        <p:spPr/>
        <p:txBody>
          <a:bodyPr/>
          <a:lstStyle/>
          <a:p>
            <a:fld id="{AD600E25-2ABA-4891-9245-E660AF63281E}" type="datetimeFigureOut">
              <a:rPr lang="en-GB" smtClean="0"/>
              <a:t>12/09/2017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633E71-22B7-47BF-8510-BF3E190B58A1}" type="slidenum">
              <a:rPr lang="en-GB" smtClean="0"/>
              <a:t>‹#›</a:t>
            </a:fld>
            <a:endParaRPr lang="en-GB"/>
          </a:p>
        </p:txBody>
      </p:sp>
    </p:spTree>
    <p:extLst>
      <p:ext uri="{BB962C8B-B14F-4D97-AF65-F5344CB8AC3E}">
        <p14:creationId xmlns:p14="http://schemas.microsoft.com/office/powerpoint/2010/main" val="3382974553"/>
      </p:ext>
    </p:extLst>
  </p:cSld>
  <p:clrMapOvr>
    <a:masterClrMapping/>
  </p:clrMapOvr>
  <p:timing>
    <p:tnLst>
      <p:par>
        <p:cTn id="1" dur="indefinite"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p:spPr>
        <p:txBody>
          <a:bodyPr vert="horz" lIns="91440" tIns="45720" rIns="91440" bIns="45720" rtlCol="0" anchor="ctr">
            <a:normAutofit/>
          </a:bodyPr>
          <a:lstStyle/>
          <a:p>
            <a:r>
              <a:rPr lang="en-US" dirty="1"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p:spPr>
        <p:txBody>
          <a:bodyPr vert="horz" lIns="91440" tIns="45720" rIns="91440" bIns="45720" rtlCol="0">
            <a:normAutofit/>
          </a:bodyPr>
          <a:lstStyle/>
          <a:p>
            <a:pPr lvl="0"/>
            <a:r>
              <a:rPr lang="en-US" dirty="1" smtClean="0"/>
              <a:t>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GB"/>
          </a:p>
        </p:txBody>
      </p:sp>
      <p:sp>
        <p:nvSpPr>
          <p:cNvPr id="4" name="Date Placeholder 3"/>
          <p:cNvSpPr>
            <a:spLocks noGrp="1"/>
          </p:cNvSpPr>
          <p:nvPr>
            <p:ph type="dt" sz="half" idx="2"/>
          </p:nvPr>
        </p:nvSpPr>
        <p:spPr>
          <a:xfrm>
            <a:off x="838200" y="6356350"/>
            <a:ext cx="2743200" cy="365125"/>
          </a:xfrm>
          <a:prstGeom prst="rect"/>
        </p:spPr>
        <p:txBody>
          <a:bodyPr vert="horz" lIns="91440" tIns="45720" rIns="91440" bIns="45720" rtlCol="0" anchor="ctr"/>
          <a:lstStyle>
            <a:lvl1pPr algn="l">
              <a:defRPr sz="1200">
                <a:solidFill>
                  <a:schemeClr val="tx1">
                    <a:tint val="75000"/>
                  </a:schemeClr>
                </a:solidFill>
              </a:defRPr>
            </a:lvl1pPr>
          </a:lstStyle>
          <a:p>
            <a:fld id="{AD600E25-2ABA-4891-9245-E660AF63281E}" type="datetimeFigureOut">
              <a:rPr lang="en-GB" smtClean="0"/>
              <a:t>12/09/2017</a:t>
            </a:fld>
            <a:endParaRPr lang="en-GB"/>
          </a:p>
        </p:txBody>
      </p:sp>
      <p:sp>
        <p:nvSpPr>
          <p:cNvPr id="5" name="Footer Placeholder 4"/>
          <p:cNvSpPr>
            <a:spLocks noGrp="1"/>
          </p:cNvSpPr>
          <p:nvPr>
            <p:ph type="ftr" sz="quarter" idx="3"/>
          </p:nvPr>
        </p:nvSpPr>
        <p:spPr>
          <a:xfrm>
            <a:off x="4038600" y="6356350"/>
            <a:ext cx="41148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p:spPr>
        <p:txBody>
          <a:bodyPr vert="horz" lIns="91440" tIns="45720" rIns="91440" bIns="45720" rtlCol="0" anchor="ctr"/>
          <a:lstStyle>
            <a:lvl1pPr algn="r">
              <a:defRPr sz="1200">
                <a:solidFill>
                  <a:schemeClr val="tx1">
                    <a:tint val="75000"/>
                  </a:schemeClr>
                </a:solidFill>
              </a:defRPr>
            </a:lvl1pPr>
          </a:lstStyle>
          <a:p>
            <a:fld id="{24633E71-22B7-47BF-8510-BF3E190B58A1}" type="slidenum">
              <a:rPr lang="en-GB" smtClean="0"/>
              <a:t>‹#›</a:t>
            </a:fld>
            <a:endParaRPr lang="en-GB"/>
          </a:p>
        </p:txBody>
      </p:sp>
    </p:spTree>
    <p:extLst>
      <p:ext uri="{BB962C8B-B14F-4D97-AF65-F5344CB8AC3E}">
        <p14:creationId xmlns:p14="http://schemas.microsoft.com/office/powerpoint/2010/main" val="3346453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pn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png" /><Relationship Id="rId3" Type="http://schemas.openxmlformats.org/officeDocument/2006/relationships/image" Target="../media/image3.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5.jpeg" /><Relationship Id="rId3" Type="http://schemas.openxmlformats.org/officeDocument/2006/relationships/image" Target="../media/image6.pn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7.jpeg" /><Relationship Id="rId3" Type="http://schemas.openxmlformats.org/officeDocument/2006/relationships/image" Target="../media/image1.pn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8.jpe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9.pn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0.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png" /><Relationship Id="rId3" Type="http://schemas.openxmlformats.org/officeDocument/2006/relationships/image" Target="../media/image11.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2.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2.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18306"/>
            <a:ext cx="9144000" cy="2387600"/>
          </a:xfrm>
        </p:spPr>
        <p:txBody>
          <a:bodyPr/>
          <a:lstStyle/>
          <a:p>
            <a:r>
              <a:rPr lang="en-GB" dirty="1" smtClean="0">
                <a:solidFill>
                  <a:schemeClr val="accent5"/>
                </a:solidFill>
                <a:latin typeface="+mn-lt"/>
              </a:rPr>
              <a:t>Introduction to </a:t>
            </a:r>
            <a:r>
              <a:rPr lang="en-GB" dirty="1" smtClean="0">
                <a:solidFill>
                  <a:schemeClr val="accent5"/>
                </a:solidFill>
                <a:latin typeface="+mn-lt"/>
              </a:rPr>
              <a:t>ARMA</a:t>
            </a:r>
            <a:r>
              <a:rPr lang="en-GB" dirty="1" smtClean="0">
                <a:solidFill>
                  <a:schemeClr val="accent5"/>
                </a:solidFill>
                <a:latin typeface="+mn-lt"/>
              </a:rPr>
              <a:t> International</a:t>
            </a:r>
            <a:endParaRPr lang="en-GB">
              <a:solidFill>
                <a:schemeClr val="accent5"/>
              </a:solidFill>
              <a:latin typeface="+mn-lt"/>
            </a:endParaRPr>
          </a:p>
        </p:txBody>
      </p:sp>
      <p:sp>
        <p:nvSpPr>
          <p:cNvPr id="3" name="Subtitle 2"/>
          <p:cNvSpPr>
            <a:spLocks noGrp="1"/>
          </p:cNvSpPr>
          <p:nvPr>
            <p:ph type="subTitle" idx="1"/>
          </p:nvPr>
        </p:nvSpPr>
        <p:spPr>
          <a:xfrm>
            <a:off x="1524000" y="4085363"/>
            <a:ext cx="9144000" cy="1655762"/>
          </a:xfrm>
        </p:spPr>
        <p:txBody>
          <a:bodyPr/>
          <a:lstStyle/>
          <a:p>
            <a:r>
              <a:rPr lang="en-GB" b="1" dirty="1"/>
              <a:t>8TH TRIENNIAL CONFERENCE OF DLM FORUM ON INFORMATION GOVERNANCE</a:t>
            </a:r>
          </a:p>
          <a:p>
            <a:r>
              <a:rPr lang="en-GB" b="1" dirty="1"/>
              <a:t>BRIGHTON, </a:t>
            </a:r>
            <a:r>
              <a:rPr lang="en-GB" b="1" dirty="1" smtClean="0"/>
              <a:t>13 </a:t>
            </a:r>
            <a:r>
              <a:rPr lang="en-GB" b="1" dirty="1"/>
              <a:t>SEPTEMBER 2017</a:t>
            </a:r>
          </a:p>
          <a:p>
            <a:endParaRPr lang="en-GB"/>
          </a:p>
        </p:txBody>
      </p:sp>
      <p:pic>
        <p:nvPicPr>
          <p:cNvPr id="4" name="Picture 3"/>
          <p:cNvPicPr>
            <a:picLocks noChangeAspect="1"/>
          </p:cNvPicPr>
          <p:nvPr/>
        </p:nvPicPr>
        <p:blipFill>
          <a:blip r:embed="rId2"/>
          <a:srcRect/>
          <a:stretch>
            <a:fillRect/>
          </a:stretch>
        </p:blipFill>
        <p:spPr>
          <a:xfrm>
            <a:off x="4598126" y="613954"/>
            <a:ext cx="2259873" cy="1175657"/>
          </a:xfrm>
          <a:prstGeom prst="rect"/>
        </p:spPr>
      </p:pic>
    </p:spTree>
    <p:extLst>
      <p:ext uri="{BB962C8B-B14F-4D97-AF65-F5344CB8AC3E}">
        <p14:creationId xmlns:p14="http://schemas.microsoft.com/office/powerpoint/2010/main" val="1082579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1" smtClean="0"/>
              <a:t>AIEF in the UK</a:t>
            </a:r>
            <a:endParaRPr lang="en-GB"/>
          </a:p>
        </p:txBody>
      </p:sp>
      <p:pic>
        <p:nvPicPr>
          <p:cNvPr id="4" name="Picture 3"/>
          <p:cNvPicPr>
            <a:picLocks noChangeAspect="1"/>
          </p:cNvPicPr>
          <p:nvPr/>
        </p:nvPicPr>
        <p:blipFill>
          <a:blip r:embed="rId2"/>
          <a:srcRect/>
          <a:stretch>
            <a:fillRect/>
          </a:stretch>
        </p:blipFill>
        <p:spPr>
          <a:xfrm>
            <a:off x="6822240" y="365125"/>
            <a:ext cx="3593651" cy="1269841"/>
          </a:xfrm>
          <a:prstGeom prst="rect"/>
        </p:spPr>
      </p:pic>
      <p:sp>
        <p:nvSpPr>
          <p:cNvPr id="6" name="Content Placeholder 5"/>
          <p:cNvSpPr>
            <a:spLocks noGrp="1"/>
          </p:cNvSpPr>
          <p:nvPr>
            <p:ph idx="1"/>
          </p:nvPr>
        </p:nvSpPr>
        <p:spPr/>
        <p:txBody>
          <a:bodyPr/>
          <a:lstStyle/>
          <a:p>
            <a:endParaRPr lang="en-GB"/>
          </a:p>
        </p:txBody>
      </p:sp>
      <p:pic>
        <p:nvPicPr>
          <p:cNvPr id="7" name="Picture 6"/>
          <p:cNvPicPr>
            <a:picLocks noChangeAspect="1"/>
          </p:cNvPicPr>
          <p:nvPr/>
        </p:nvPicPr>
        <p:blipFill>
          <a:blip r:embed="rId3"/>
          <a:srcRect/>
          <a:stretch>
            <a:fillRect/>
          </a:stretch>
        </p:blipFill>
        <p:spPr>
          <a:xfrm>
            <a:off x="838199" y="1507067"/>
            <a:ext cx="10554199" cy="4669897"/>
          </a:xfrm>
          <a:prstGeom prst="rect"/>
        </p:spPr>
      </p:pic>
    </p:spTree>
    <p:extLst>
      <p:ext uri="{BB962C8B-B14F-4D97-AF65-F5344CB8AC3E}">
        <p14:creationId xmlns:p14="http://schemas.microsoft.com/office/powerpoint/2010/main" val="1554285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1"/>
              <a:t> </a:t>
            </a:r>
          </a:p>
        </p:txBody>
      </p:sp>
      <p:sp>
        <p:nvSpPr>
          <p:cNvPr id="3" name="Content Placeholder 2"/>
          <p:cNvSpPr>
            <a:spLocks noGrp="1"/>
          </p:cNvSpPr>
          <p:nvPr>
            <p:ph idx="1"/>
          </p:nvPr>
        </p:nvSpPr>
        <p:spPr/>
        <p:txBody>
          <a:bodyPr/>
          <a:lstStyle/>
          <a:p>
            <a:r>
              <a:rPr lang="en-GB" sz="2000" b="1" dirty="1"/>
              <a:t>What is an IGP?</a:t>
            </a:r>
            <a:endParaRPr lang="en-GB" sz="2000"/>
          </a:p>
          <a:p>
            <a:r>
              <a:rPr lang="en-GB" sz="2000" dirty="1"/>
              <a:t>An Information Governance Professional (IGP) is a person who has earned the only certification that demonstrates he or she has the strategic perspective and the requisite knowledge to help an organization leverage information for maximum value while reducing the costs and mitigating the risks associated with using and governing this important asset. </a:t>
            </a:r>
          </a:p>
          <a:p>
            <a:r>
              <a:rPr lang="en-GB" sz="2000" b="1" dirty="1"/>
              <a:t>Why invest to become an IGP?</a:t>
            </a:r>
          </a:p>
          <a:p>
            <a:r>
              <a:rPr lang="en-GB" sz="2000" dirty="1"/>
              <a:t>It helps improve the speed of business for your organization</a:t>
            </a:r>
          </a:p>
          <a:p>
            <a:r>
              <a:rPr lang="en-GB" sz="2000" dirty="1"/>
              <a:t>It will help you use information more effectively </a:t>
            </a:r>
          </a:p>
          <a:p>
            <a:r>
              <a:rPr lang="en-GB" sz="2000" dirty="1"/>
              <a:t>It will help you become more successful, </a:t>
            </a:r>
            <a:r>
              <a:rPr lang="en-GB" sz="2000" dirty="1" smtClean="0"/>
              <a:t>professionally</a:t>
            </a:r>
          </a:p>
          <a:p>
            <a:r>
              <a:rPr lang="en-GB" sz="2000" b="1" dirty="1"/>
              <a:t>Mission of the Information Governance Professional (IGP) Certification Program:</a:t>
            </a:r>
          </a:p>
          <a:p>
            <a:r>
              <a:rPr lang="en-GB" sz="2000" dirty="1"/>
              <a:t>Provide an information governance credential within an ethical and professional framework to support individuals to deliver organizational value and reduce risk.</a:t>
            </a:r>
          </a:p>
          <a:p>
            <a:endParaRPr lang="en-GB" sz="2400"/>
          </a:p>
          <a:p>
            <a:endParaRPr lang="en-GB"/>
          </a:p>
        </p:txBody>
      </p:sp>
      <p:pic>
        <p:nvPicPr>
          <p:cNvPr id="4" name="Picture 3"/>
          <p:cNvPicPr>
            <a:picLocks noChangeAspect="1"/>
          </p:cNvPicPr>
          <p:nvPr/>
        </p:nvPicPr>
        <p:blipFill>
          <a:blip r:embed="rId2"/>
          <a:srcRect/>
          <a:stretch>
            <a:fillRect/>
          </a:stretch>
        </p:blipFill>
        <p:spPr>
          <a:xfrm>
            <a:off x="2744259" y="551656"/>
            <a:ext cx="5619750" cy="952500"/>
          </a:xfrm>
          <a:prstGeom prst="rect"/>
        </p:spPr>
      </p:pic>
    </p:spTree>
    <p:extLst>
      <p:ext uri="{BB962C8B-B14F-4D97-AF65-F5344CB8AC3E}">
        <p14:creationId xmlns:p14="http://schemas.microsoft.com/office/powerpoint/2010/main" val="2158003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1" smtClean="0"/>
              <a:t> </a:t>
            </a:r>
            <a:endParaRPr lang="en-GB"/>
          </a:p>
        </p:txBody>
      </p:sp>
      <p:sp>
        <p:nvSpPr>
          <p:cNvPr id="5" name="Content Placeholder 4"/>
          <p:cNvSpPr>
            <a:spLocks noGrp="1"/>
          </p:cNvSpPr>
          <p:nvPr>
            <p:ph idx="1"/>
          </p:nvPr>
        </p:nvSpPr>
        <p:spPr/>
        <p:txBody>
          <a:bodyPr/>
          <a:lstStyle/>
          <a:p>
            <a:pPr>
              <a:spcBef>
                <a:spcPct val="0"/>
              </a:spcBef>
            </a:pPr>
            <a:r>
              <a:rPr lang="en-GB" sz="2000" dirty="1"/>
              <a:t>ARMA International provides opportunities for tremendous face-to-face conferences and seminars for information governance professionals. For nearly 60 years, ARMA International's Annual Conference &amp; Expo has provided information management professionals with cutting-edge education and training on topics ranging from electronic document management to </a:t>
            </a:r>
            <a:r>
              <a:rPr lang="en-GB" sz="2000" dirty="1" smtClean="0"/>
              <a:t>business </a:t>
            </a:r>
            <a:r>
              <a:rPr lang="en-GB" sz="2000" dirty="1"/>
              <a:t>continuity planning and beyond.</a:t>
            </a:r>
            <a:r>
              <a:rPr lang="en-GB" dirty="1"/>
              <a:t> </a:t>
            </a:r>
          </a:p>
        </p:txBody>
      </p:sp>
      <p:pic>
        <p:nvPicPr>
          <p:cNvPr id="7" name="Picture 6"/>
          <p:cNvPicPr>
            <a:picLocks noChangeAspect="1"/>
          </p:cNvPicPr>
          <p:nvPr/>
        </p:nvPicPr>
        <p:blipFill>
          <a:blip r:embed="rId2"/>
          <a:srcRect/>
          <a:stretch>
            <a:fillRect/>
          </a:stretch>
        </p:blipFill>
        <p:spPr>
          <a:xfrm>
            <a:off x="5462587" y="3208337"/>
            <a:ext cx="1266825" cy="3286125"/>
          </a:xfrm>
          <a:prstGeom prst="rect"/>
        </p:spPr>
      </p:pic>
      <p:pic>
        <p:nvPicPr>
          <p:cNvPr id="8" name="Picture 7"/>
          <p:cNvPicPr>
            <a:picLocks noChangeAspect="1"/>
          </p:cNvPicPr>
          <p:nvPr/>
        </p:nvPicPr>
        <p:blipFill>
          <a:blip r:embed="rId3"/>
          <a:srcRect/>
          <a:stretch>
            <a:fillRect/>
          </a:stretch>
        </p:blipFill>
        <p:spPr>
          <a:xfrm>
            <a:off x="4700586" y="203993"/>
            <a:ext cx="2790825" cy="1647825"/>
          </a:xfrm>
          <a:prstGeom prst="rect"/>
        </p:spPr>
      </p:pic>
    </p:spTree>
    <p:extLst>
      <p:ext uri="{BB962C8B-B14F-4D97-AF65-F5344CB8AC3E}">
        <p14:creationId xmlns:p14="http://schemas.microsoft.com/office/powerpoint/2010/main" val="2342958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0" name="TextBox 19"/>
          <p:cNvSpPr txBox="1"/>
          <p:nvPr/>
        </p:nvSpPr>
        <p:spPr>
          <a:xfrm>
            <a:off x="734116" y="2243560"/>
            <a:ext cx="2953265" cy="2862322"/>
          </a:xfrm>
          <a:prstGeom prst="rect"/>
          <a:noFill/>
        </p:spPr>
        <p:txBody>
          <a:bodyPr wrap="square" rtlCol="0">
            <a:spAutoFit/>
          </a:bodyPr>
          <a:lstStyle/>
          <a:p>
            <a:r>
              <a:rPr lang="en-US" dirty="1" smtClean="0"/>
              <a:t>Our Membership is spread across the whole of Europe with key hubs in the UK &amp; Switzerland.</a:t>
            </a:r>
          </a:p>
          <a:p>
            <a:endParaRPr lang="en-US"/>
          </a:p>
          <a:p>
            <a:r>
              <a:rPr lang="en-US" dirty="1" smtClean="0"/>
              <a:t>We are actively seeking to help Members establish new chapters and communities where numbers can support this.</a:t>
            </a:r>
          </a:p>
        </p:txBody>
      </p:sp>
      <p:grpSp>
        <p:nvGrpSpPr>
          <p:cNvPr id="3" name="Group 2"/>
          <p:cNvGrpSpPr/>
          <p:nvPr/>
        </p:nvGrpSpPr>
        <p:grpSpPr>
          <a:xfrm>
            <a:off x="5504157" y="745616"/>
            <a:ext cx="5397500" cy="5143500"/>
            <a:chOff x="5504157" y="745616"/>
            <a:chExt cx="5397500" cy="5143500"/>
          </a:xfrm>
        </p:grpSpPr>
        <p:pic>
          <p:nvPicPr>
            <p:cNvPr id="2" name="Picture 1"/>
            <p:cNvPicPr>
              <a:picLocks noChangeAspect="1"/>
            </p:cNvPicPr>
            <p:nvPr/>
          </p:nvPicPr>
          <p:blipFill>
            <a:blip r:embed="rId2"/>
            <a:srcRect/>
            <a:stretch>
              <a:fillRect/>
            </a:stretch>
          </p:blipFill>
          <p:spPr>
            <a:xfrm>
              <a:off x="5504157" y="745616"/>
              <a:ext cx="5397500" cy="5143500"/>
            </a:xfrm>
            <a:prstGeom prst="rect"/>
          </p:spPr>
        </p:pic>
        <p:sp>
          <p:nvSpPr>
            <p:cNvPr id="10" name="Oval 9"/>
            <p:cNvSpPr/>
            <p:nvPr/>
          </p:nvSpPr>
          <p:spPr>
            <a:xfrm>
              <a:off x="7117597" y="3761349"/>
              <a:ext cx="143839" cy="154113"/>
            </a:xfrm>
            <a:prstGeom prst="ellipse"/>
            <a:solidFill>
              <a:schemeClr val="accent1"/>
            </a:solidFill>
            <a:ln w="12700" cap="flat" algn="ctr">
              <a:noFill/>
              <a:prstDash val="solid"/>
            </a:ln>
            <a:effectLst>
              <a:reflection blurRad="6350" dir="5400000" algn="bl" stA="52000" endA="300" endPos="35000" rotWithShape="0" sy="-10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630210" y="3768764"/>
              <a:ext cx="143839" cy="154113"/>
            </a:xfrm>
            <a:prstGeom prst="ellipse"/>
            <a:solidFill>
              <a:schemeClr val="accent1"/>
            </a:solidFill>
            <a:ln w="12700" cap="flat" algn="ctr">
              <a:noFill/>
              <a:prstDash val="solid"/>
            </a:ln>
            <a:effectLst>
              <a:reflection blurRad="6350" dir="5400000" algn="bl" stA="52000" endA="300" endPos="35000" rotWithShape="0" sy="-10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8089393" y="3716425"/>
              <a:ext cx="143839" cy="154113"/>
            </a:xfrm>
            <a:prstGeom prst="ellipse"/>
            <a:solidFill>
              <a:schemeClr val="accent1"/>
            </a:solidFill>
            <a:ln w="12700" cap="flat" algn="ctr">
              <a:noFill/>
              <a:prstDash val="solid"/>
            </a:ln>
            <a:effectLst>
              <a:reflection blurRad="6350" dir="5400000" algn="bl" stA="52000" endA="300" endPos="35000" rotWithShape="0" sy="-10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818783" y="2166504"/>
              <a:ext cx="143839" cy="154113"/>
            </a:xfrm>
            <a:prstGeom prst="ellipse"/>
            <a:solidFill>
              <a:schemeClr val="accent1"/>
            </a:solidFill>
            <a:ln w="12700" cap="flat" algn="ctr">
              <a:noFill/>
              <a:prstDash val="solid"/>
            </a:ln>
            <a:effectLst>
              <a:reflection blurRad="6350" dir="5400000" algn="bl" stA="52000" endA="300" endPos="35000" rotWithShape="0" sy="-10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9859443" y="3240310"/>
              <a:ext cx="143839" cy="154113"/>
            </a:xfrm>
            <a:prstGeom prst="ellipse"/>
            <a:solidFill>
              <a:schemeClr val="accent1"/>
            </a:solidFill>
            <a:ln w="12700" cap="flat" algn="ctr">
              <a:noFill/>
              <a:prstDash val="solid"/>
            </a:ln>
            <a:effectLst>
              <a:reflection blurRad="6350" dir="5400000" algn="bl" stA="52000" endA="300" endPos="35000" rotWithShape="0" sy="-10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890702" y="4551359"/>
              <a:ext cx="143839" cy="154113"/>
            </a:xfrm>
            <a:prstGeom prst="ellipse"/>
            <a:solidFill>
              <a:schemeClr val="accent1"/>
            </a:solidFill>
            <a:ln w="12700" cap="flat" algn="ctr">
              <a:noFill/>
              <a:prstDash val="solid"/>
            </a:ln>
            <a:effectLst>
              <a:reflection blurRad="6350" dir="5400000" algn="bl" stA="52000" endA="300" endPos="35000" rotWithShape="0" sy="-10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stCxn id="15" idx="5"/>
            </p:cNvCxnSpPr>
            <p:nvPr/>
          </p:nvCxnSpPr>
          <p:spPr>
            <a:xfrm flipV="1">
              <a:off x="6013476" y="4547286"/>
              <a:ext cx="1882492" cy="135617"/>
            </a:xfrm>
            <a:prstGeom prst="straightConnector1"/>
            <a:ln w="6350" cap="flat" algn="ctr">
              <a:prstDash val="solid"/>
              <a:tailEnd type="triangle"/>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8920329" y="5280408"/>
              <a:ext cx="143839" cy="154113"/>
            </a:xfrm>
            <a:prstGeom prst="ellipse"/>
            <a:solidFill>
              <a:schemeClr val="accent1"/>
            </a:solidFill>
            <a:ln w="12700" cap="flat" algn="ctr">
              <a:noFill/>
              <a:prstDash val="solid"/>
            </a:ln>
            <a:effectLst>
              <a:reflection blurRad="6350" dir="5400000" algn="bl" stA="52000" endA="300" endPos="35000" rotWithShape="0" sy="-10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7913253" y="2722559"/>
              <a:ext cx="143839" cy="154113"/>
            </a:xfrm>
            <a:prstGeom prst="ellipse"/>
            <a:solidFill>
              <a:schemeClr val="accent1"/>
            </a:solidFill>
            <a:ln w="12700" cap="flat" algn="ctr">
              <a:noFill/>
              <a:prstDash val="solid"/>
            </a:ln>
            <a:effectLst>
              <a:reflection blurRad="6350" dir="5400000" algn="bl" stA="52000" endA="300" endPos="35000" rotWithShape="0" sy="-10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543361" y="4415427"/>
              <a:ext cx="143839" cy="154113"/>
            </a:xfrm>
            <a:prstGeom prst="ellipse"/>
            <a:solidFill>
              <a:schemeClr val="accent1"/>
            </a:solidFill>
            <a:ln w="12700" cap="flat" algn="ctr">
              <a:noFill/>
              <a:prstDash val="solid"/>
            </a:ln>
            <a:effectLst>
              <a:reflection blurRad="6350" dir="5400000" algn="bl" stA="52000" endA="300" endPos="35000" rotWithShape="0" sy="-10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7935675" y="3293063"/>
              <a:ext cx="143839" cy="154113"/>
            </a:xfrm>
            <a:prstGeom prst="ellipse"/>
            <a:solidFill>
              <a:schemeClr val="accent1"/>
            </a:solidFill>
            <a:ln w="12700" cap="flat" algn="ctr">
              <a:noFill/>
              <a:prstDash val="solid"/>
            </a:ln>
            <a:effectLst>
              <a:reflection blurRad="6350" dir="5400000" algn="bl" stA="52000" endA="300" endPos="35000" rotWithShape="0" sy="-10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p:nvPr/>
          </p:nvCxnSpPr>
          <p:spPr>
            <a:xfrm flipV="1">
              <a:off x="6053183" y="4126070"/>
              <a:ext cx="1467500" cy="441672"/>
            </a:xfrm>
            <a:prstGeom prst="straightConnector1"/>
            <a:ln w="6350" cap="flat" algn="ctr">
              <a:prstDash val="solid"/>
              <a:tailEnd type="triangle"/>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7373861" y="4605846"/>
              <a:ext cx="143839" cy="154113"/>
            </a:xfrm>
            <a:prstGeom prst="ellipse"/>
            <a:solidFill>
              <a:schemeClr val="accent1"/>
            </a:solidFill>
            <a:ln w="12700" cap="flat" algn="ctr">
              <a:noFill/>
              <a:prstDash val="solid"/>
            </a:ln>
            <a:effectLst>
              <a:reflection blurRad="6350" dir="5400000" algn="bl" stA="52000" endA="300" endPos="35000" rotWithShape="0" sy="-10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8310990" y="4334955"/>
              <a:ext cx="143839" cy="154113"/>
            </a:xfrm>
            <a:prstGeom prst="ellipse"/>
            <a:solidFill>
              <a:schemeClr val="accent1"/>
            </a:solidFill>
            <a:ln w="12700" cap="flat" algn="ctr">
              <a:noFill/>
              <a:prstDash val="solid"/>
            </a:ln>
            <a:effectLst>
              <a:reflection blurRad="6350" dir="5400000" algn="bl" stA="52000" endA="300" endPos="35000" rotWithShape="0" sy="-10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8089392" y="4725713"/>
              <a:ext cx="143839" cy="154113"/>
            </a:xfrm>
            <a:prstGeom prst="ellipse"/>
            <a:solidFill>
              <a:schemeClr val="accent1"/>
            </a:solidFill>
            <a:ln w="12700" cap="flat" algn="ctr">
              <a:noFill/>
              <a:prstDash val="solid"/>
            </a:ln>
            <a:effectLst>
              <a:reflection blurRad="6350" dir="5400000" algn="bl" stA="52000" endA="300" endPos="35000" rotWithShape="0" sy="-10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p:cNvCxnSpPr/>
            <p:nvPr/>
          </p:nvCxnSpPr>
          <p:spPr>
            <a:xfrm flipV="1">
              <a:off x="6053183" y="4300653"/>
              <a:ext cx="1738316" cy="317863"/>
            </a:xfrm>
            <a:prstGeom prst="straightConnector1"/>
            <a:ln w="6350" cap="flat" algn="ctr">
              <a:prstDash val="solid"/>
              <a:tailEnd type="triangle"/>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8920329" y="3482464"/>
              <a:ext cx="143839" cy="154113"/>
            </a:xfrm>
            <a:prstGeom prst="ellipse"/>
            <a:solidFill>
              <a:schemeClr val="accent1"/>
            </a:solidFill>
            <a:ln w="12700" cap="flat" algn="ctr">
              <a:noFill/>
              <a:prstDash val="solid"/>
            </a:ln>
            <a:effectLst>
              <a:reflection blurRad="6350" dir="5400000" algn="bl" stA="52000" endA="300" endPos="35000" rotWithShape="0" sy="-10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7640837" y="3884256"/>
              <a:ext cx="143839" cy="154113"/>
            </a:xfrm>
            <a:prstGeom prst="ellipse"/>
            <a:solidFill>
              <a:schemeClr val="accent1"/>
            </a:solidFill>
            <a:ln w="12700" cap="flat" algn="ctr">
              <a:noFill/>
              <a:prstDash val="solid"/>
            </a:ln>
            <a:effectLst>
              <a:reflection blurRad="6350" dir="5400000" algn="bl" stA="52000" endA="300" endPos="35000" rotWithShape="0" sy="-10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8377630" y="2642332"/>
              <a:ext cx="143839" cy="154113"/>
            </a:xfrm>
            <a:prstGeom prst="ellipse"/>
            <a:solidFill>
              <a:schemeClr val="accent1"/>
            </a:solidFill>
            <a:ln w="12700" cap="flat" algn="ctr">
              <a:noFill/>
              <a:prstDash val="solid"/>
            </a:ln>
            <a:effectLst>
              <a:reflection blurRad="6350" dir="5400000" algn="bl" stA="52000" endA="300" endPos="35000" rotWithShape="0" sy="-10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6922341" y="4939679"/>
              <a:ext cx="143839" cy="154113"/>
            </a:xfrm>
            <a:prstGeom prst="ellipse"/>
            <a:solidFill>
              <a:schemeClr val="accent1"/>
            </a:solidFill>
            <a:ln w="12700" cap="flat" algn="ctr">
              <a:noFill/>
              <a:prstDash val="solid"/>
            </a:ln>
            <a:effectLst>
              <a:reflection blurRad="6350" dir="5400000" algn="bl" stA="52000" endA="300" endPos="35000" rotWithShape="0" sy="-10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itle 3"/>
          <p:cNvSpPr>
            <a:spLocks noGrp="1"/>
          </p:cNvSpPr>
          <p:nvPr>
            <p:ph type="title"/>
          </p:nvPr>
        </p:nvSpPr>
        <p:spPr/>
        <p:txBody>
          <a:bodyPr/>
          <a:lstStyle/>
          <a:p>
            <a:r>
              <a:rPr lang="en-GB" dirty="1" smtClean="0"/>
              <a:t> </a:t>
            </a:r>
            <a:endParaRPr lang="en-GB"/>
          </a:p>
        </p:txBody>
      </p:sp>
      <p:sp>
        <p:nvSpPr>
          <p:cNvPr id="5" name="Content Placeholder 4"/>
          <p:cNvSpPr>
            <a:spLocks noGrp="1"/>
          </p:cNvSpPr>
          <p:nvPr>
            <p:ph idx="1"/>
          </p:nvPr>
        </p:nvSpPr>
        <p:spPr>
          <a:xfrm>
            <a:off x="635000" y="1825625"/>
            <a:ext cx="10718800" cy="4351338"/>
          </a:xfrm>
        </p:spPr>
        <p:txBody>
          <a:bodyPr/>
          <a:lstStyle/>
          <a:p>
            <a:r>
              <a:rPr lang="en-GB" dirty="1" smtClean="0"/>
              <a:t>ARMA European Region</a:t>
            </a:r>
            <a:endParaRPr lang="en-GB"/>
          </a:p>
        </p:txBody>
      </p:sp>
      <p:pic>
        <p:nvPicPr>
          <p:cNvPr id="6" name="Picture 5"/>
          <p:cNvPicPr>
            <a:picLocks noChangeAspect="1"/>
          </p:cNvPicPr>
          <p:nvPr/>
        </p:nvPicPr>
        <p:blipFill>
          <a:blip r:embed="rId3"/>
          <a:srcRect/>
          <a:stretch>
            <a:fillRect/>
          </a:stretch>
        </p:blipFill>
        <p:spPr>
          <a:xfrm>
            <a:off x="1584529" y="605067"/>
            <a:ext cx="1252438" cy="845678"/>
          </a:xfrm>
          <a:prstGeom prst="rect"/>
        </p:spPr>
      </p:pic>
    </p:spTree>
    <p:extLst>
      <p:ext uri="{BB962C8B-B14F-4D97-AF65-F5344CB8AC3E}">
        <p14:creationId xmlns:p14="http://schemas.microsoft.com/office/powerpoint/2010/main" val="3314789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1" smtClean="0">
                <a:solidFill>
                  <a:srgbClr val="0070C0"/>
                </a:solidFill>
              </a:rPr>
              <a:t>UK Chapter</a:t>
            </a:r>
            <a:endParaRPr lang="en-GB" b="1">
              <a:solidFill>
                <a:srgbClr val="0070C0"/>
              </a:solidFill>
            </a:endParaRPr>
          </a:p>
        </p:txBody>
      </p:sp>
      <p:pic>
        <p:nvPicPr>
          <p:cNvPr id="7" name="Picture 6"/>
          <p:cNvPicPr>
            <a:picLocks noChangeAspect="1"/>
          </p:cNvPicPr>
          <p:nvPr/>
        </p:nvPicPr>
        <p:blipFill>
          <a:blip r:embed="rId2"/>
          <a:srcRect/>
          <a:stretch>
            <a:fillRect/>
          </a:stretch>
        </p:blipFill>
        <p:spPr>
          <a:xfrm>
            <a:off x="5334000" y="456406"/>
            <a:ext cx="1524000" cy="1143000"/>
          </a:xfrm>
          <a:prstGeom prst="rect"/>
        </p:spPr>
      </p:pic>
      <p:sp>
        <p:nvSpPr>
          <p:cNvPr id="8" name="Content Placeholder 7"/>
          <p:cNvSpPr>
            <a:spLocks noGrp="1"/>
          </p:cNvSpPr>
          <p:nvPr>
            <p:ph idx="1"/>
          </p:nvPr>
        </p:nvSpPr>
        <p:spPr/>
        <p:txBody>
          <a:bodyPr/>
          <a:lstStyle/>
          <a:p>
            <a:r>
              <a:rPr lang="en-GB" dirty="1" smtClean="0"/>
              <a:t>Established 2012</a:t>
            </a:r>
          </a:p>
          <a:p>
            <a:r>
              <a:rPr lang="en-GB" dirty="1" smtClean="0"/>
              <a:t>20+ core Chapter members – in addition to being ARMA members in Europe.</a:t>
            </a:r>
          </a:p>
          <a:p>
            <a:r>
              <a:rPr lang="en-GB" dirty="1" smtClean="0"/>
              <a:t>Past events</a:t>
            </a:r>
            <a:r>
              <a:rPr lang="en-GB" dirty="1"/>
              <a:t> </a:t>
            </a:r>
            <a:r>
              <a:rPr lang="en-GB" dirty="1" smtClean="0"/>
              <a:t>have included:</a:t>
            </a:r>
          </a:p>
          <a:p>
            <a:pPr lvl="1"/>
            <a:r>
              <a:rPr lang="en-GB" dirty="1" smtClean="0"/>
              <a:t>Data Privacy, ISO 15489 roundtable, Defensible Disposition, </a:t>
            </a:r>
            <a:r>
              <a:rPr lang="en-GB" dirty="1"/>
              <a:t>Bank of England Past and </a:t>
            </a:r>
            <a:r>
              <a:rPr lang="en-GB" dirty="1" smtClean="0"/>
              <a:t>Present, Preserving Electronic Records</a:t>
            </a:r>
          </a:p>
          <a:p>
            <a:r>
              <a:rPr lang="en-GB" dirty="1" smtClean="0"/>
              <a:t>Next meeting November 15</a:t>
            </a:r>
            <a:r>
              <a:rPr lang="en-GB" baseline="30000" dirty="1" smtClean="0"/>
              <a:t>th</a:t>
            </a:r>
            <a:r>
              <a:rPr lang="en-GB" dirty="1" smtClean="0"/>
              <a:t> – “GDPR – </a:t>
            </a:r>
            <a:r>
              <a:rPr lang="en-GB" dirty="1"/>
              <a:t>A</a:t>
            </a:r>
            <a:r>
              <a:rPr lang="en-GB" dirty="1" smtClean="0"/>
              <a:t> </a:t>
            </a:r>
            <a:r>
              <a:rPr lang="en-GB" dirty="1"/>
              <a:t>P</a:t>
            </a:r>
            <a:r>
              <a:rPr lang="en-GB" dirty="1" smtClean="0"/>
              <a:t>ractical Approach”</a:t>
            </a:r>
            <a:endParaRPr lang="en-GB"/>
          </a:p>
        </p:txBody>
      </p:sp>
    </p:spTree>
    <p:extLst>
      <p:ext uri="{BB962C8B-B14F-4D97-AF65-F5344CB8AC3E}">
        <p14:creationId xmlns:p14="http://schemas.microsoft.com/office/powerpoint/2010/main" val="3491709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1" smtClean="0"/>
              <a:t>Membership</a:t>
            </a:r>
            <a:endParaRPr lang="en-GB"/>
          </a:p>
        </p:txBody>
      </p:sp>
      <p:sp>
        <p:nvSpPr>
          <p:cNvPr id="3" name="Content Placeholder 2"/>
          <p:cNvSpPr>
            <a:spLocks noGrp="1"/>
          </p:cNvSpPr>
          <p:nvPr>
            <p:ph idx="1"/>
          </p:nvPr>
        </p:nvSpPr>
        <p:spPr/>
        <p:txBody>
          <a:bodyPr/>
          <a:lstStyle/>
          <a:p>
            <a:r>
              <a:rPr lang="en-GB" b="1" dirty="1"/>
              <a:t>Professional Member ($175 annually</a:t>
            </a:r>
            <a:r>
              <a:rPr lang="en-GB" b="1" dirty="1" smtClean="0"/>
              <a:t>)</a:t>
            </a:r>
          </a:p>
          <a:p>
            <a:r>
              <a:rPr lang="en-GB" b="1" dirty="1"/>
              <a:t>Associate Member ($95 annually</a:t>
            </a:r>
            <a:r>
              <a:rPr lang="en-GB" b="1" dirty="1" smtClean="0"/>
              <a:t>)</a:t>
            </a:r>
          </a:p>
          <a:p>
            <a:r>
              <a:rPr lang="en-GB" sz="2000" dirty="1"/>
              <a:t>This is our first step into membership, recommended for students and retired professionals. Associate Members can join an ARMA International chapter and will also have access to our award-winning Information Management e-magazine.  It’s a great way for those new to information management to get up to speed and see what ARMA International can do for them</a:t>
            </a:r>
            <a:r>
              <a:rPr lang="en-GB" sz="2000" dirty="1" smtClean="0"/>
              <a:t>.</a:t>
            </a:r>
          </a:p>
          <a:p>
            <a:r>
              <a:rPr lang="en-GB" b="1" dirty="1"/>
              <a:t>Friend of ARMA ($0</a:t>
            </a:r>
            <a:r>
              <a:rPr lang="en-GB" b="1" dirty="1" smtClean="0"/>
              <a:t>)</a:t>
            </a:r>
          </a:p>
          <a:p>
            <a:r>
              <a:rPr lang="en-GB" sz="2000" dirty="1"/>
              <a:t>In the past, we’ve considered nonmembers to be only customers. But they’re so much more than that. They are our friends and our colleagues, and we’re happy to provide them with the resources and education they need.</a:t>
            </a:r>
            <a:r>
              <a:rPr lang="en-GB" dirty="1"/>
              <a:t>  </a:t>
            </a:r>
          </a:p>
        </p:txBody>
      </p:sp>
    </p:spTree>
    <p:extLst>
      <p:ext uri="{BB962C8B-B14F-4D97-AF65-F5344CB8AC3E}">
        <p14:creationId xmlns:p14="http://schemas.microsoft.com/office/powerpoint/2010/main" val="33783670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pic>
        <p:nvPicPr>
          <p:cNvPr id="2" name="Picture 1"/>
          <p:cNvPicPr>
            <a:picLocks noChangeAspect="1"/>
          </p:cNvPicPr>
          <p:nvPr/>
        </p:nvPicPr>
        <p:blipFill>
          <a:blip r:embed="rId2"/>
          <a:srcRect/>
          <a:stretch>
            <a:fillRect/>
          </a:stretch>
        </p:blipFill>
        <p:spPr>
          <a:xfrm>
            <a:off x="338667" y="0"/>
            <a:ext cx="11853333" cy="6712982"/>
          </a:xfrm>
          <a:prstGeom prst="rect"/>
        </p:spPr>
      </p:pic>
    </p:spTree>
    <p:extLst>
      <p:ext uri="{BB962C8B-B14F-4D97-AF65-F5344CB8AC3E}">
        <p14:creationId xmlns:p14="http://schemas.microsoft.com/office/powerpoint/2010/main" val="19210637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1" smtClean="0">
                <a:solidFill>
                  <a:srgbClr val="0070C0"/>
                </a:solidFill>
              </a:rPr>
              <a:t>Information Governance Challenges</a:t>
            </a:r>
            <a:endParaRPr lang="en-GB" b="1">
              <a:solidFill>
                <a:srgbClr val="0070C0"/>
              </a:solidFill>
            </a:endParaRPr>
          </a:p>
        </p:txBody>
      </p:sp>
      <p:pic>
        <p:nvPicPr>
          <p:cNvPr id="4" name="Content Placeholder 3"/>
          <p:cNvPicPr>
            <a:picLocks noGrp="1" noChangeAspect="1"/>
          </p:cNvPicPr>
          <p:nvPr>
            <p:ph idx="1"/>
          </p:nvPr>
        </p:nvPicPr>
        <p:blipFill>
          <a:blip r:embed="rId2"/>
          <a:srcRect/>
          <a:stretch>
            <a:fillRect/>
          </a:stretch>
        </p:blipFill>
        <p:spPr>
          <a:xfrm>
            <a:off x="3989400" y="1825625"/>
            <a:ext cx="4213200" cy="4351338"/>
          </a:xfrm>
        </p:spPr>
      </p:pic>
    </p:spTree>
    <p:extLst>
      <p:ext uri="{BB962C8B-B14F-4D97-AF65-F5344CB8AC3E}">
        <p14:creationId xmlns:p14="http://schemas.microsoft.com/office/powerpoint/2010/main" val="1073083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1" smtClean="0"/>
              <a:t> </a:t>
            </a:r>
            <a:endParaRPr lang="en-GB"/>
          </a:p>
        </p:txBody>
      </p:sp>
      <p:sp>
        <p:nvSpPr>
          <p:cNvPr id="3" name="Content Placeholder 2"/>
          <p:cNvSpPr>
            <a:spLocks noGrp="1"/>
          </p:cNvSpPr>
          <p:nvPr>
            <p:ph idx="1"/>
          </p:nvPr>
        </p:nvSpPr>
        <p:spPr/>
        <p:txBody>
          <a:bodyPr/>
          <a:lstStyle/>
          <a:p>
            <a:endParaRPr lang="en-GB" b="1" smtClean="0"/>
          </a:p>
          <a:p>
            <a:endParaRPr lang="en-GB" b="1"/>
          </a:p>
          <a:p>
            <a:r>
              <a:rPr lang="en-GB" b="1" dirty="1" smtClean="0"/>
              <a:t>Tim </a:t>
            </a:r>
            <a:r>
              <a:rPr lang="en-GB" b="1" dirty="1"/>
              <a:t>Callister</a:t>
            </a:r>
            <a:r>
              <a:rPr lang="en-GB" dirty="1"/>
              <a:t> – </a:t>
            </a:r>
            <a:r>
              <a:rPr lang="en-GB" i="1" dirty="1"/>
              <a:t>Regional Director, </a:t>
            </a:r>
            <a:r>
              <a:rPr lang="en-GB" i="1" dirty="1" smtClean="0"/>
              <a:t>ARMA European Region</a:t>
            </a:r>
          </a:p>
          <a:p>
            <a:endParaRPr lang="en-GB" i="1"/>
          </a:p>
          <a:p>
            <a:endParaRPr lang="en-GB" i="1" smtClean="0"/>
          </a:p>
          <a:p>
            <a:r>
              <a:rPr lang="en-GB" b="1" dirty="1" smtClean="0"/>
              <a:t>Tony Allen </a:t>
            </a:r>
            <a:r>
              <a:rPr lang="en-GB" dirty="1" smtClean="0"/>
              <a:t>– </a:t>
            </a:r>
            <a:r>
              <a:rPr lang="en-GB" i="1" dirty="1" smtClean="0"/>
              <a:t>President, ARMA UK Chapter</a:t>
            </a:r>
            <a:endParaRPr lang="en-GB" b="1" i="1"/>
          </a:p>
        </p:txBody>
      </p:sp>
      <p:pic>
        <p:nvPicPr>
          <p:cNvPr id="5" name="Picture 4"/>
          <p:cNvPicPr>
            <a:picLocks noChangeAspect="1"/>
          </p:cNvPicPr>
          <p:nvPr/>
        </p:nvPicPr>
        <p:blipFill>
          <a:blip r:embed="rId2"/>
          <a:srcRect/>
          <a:stretch>
            <a:fillRect/>
          </a:stretch>
        </p:blipFill>
        <p:spPr>
          <a:xfrm>
            <a:off x="2709334" y="365125"/>
            <a:ext cx="1719749" cy="1074208"/>
          </a:xfrm>
          <a:prstGeom prst="rect"/>
        </p:spPr>
      </p:pic>
      <p:pic>
        <p:nvPicPr>
          <p:cNvPr id="7" name="Picture 6"/>
          <p:cNvPicPr>
            <a:picLocks noChangeAspect="1"/>
          </p:cNvPicPr>
          <p:nvPr/>
        </p:nvPicPr>
        <p:blipFill>
          <a:blip r:embed="rId3"/>
          <a:srcRect/>
          <a:stretch>
            <a:fillRect/>
          </a:stretch>
        </p:blipFill>
        <p:spPr>
          <a:xfrm>
            <a:off x="7129441" y="474927"/>
            <a:ext cx="1524000" cy="1143000"/>
          </a:xfrm>
          <a:prstGeom prst="rect"/>
        </p:spPr>
      </p:pic>
    </p:spTree>
    <p:extLst>
      <p:ext uri="{BB962C8B-B14F-4D97-AF65-F5344CB8AC3E}">
        <p14:creationId xmlns:p14="http://schemas.microsoft.com/office/powerpoint/2010/main" val="3723983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1" smtClean="0"/>
              <a:t> </a:t>
            </a:r>
            <a:endParaRPr lang="en-GB"/>
          </a:p>
        </p:txBody>
      </p:sp>
      <p:sp>
        <p:nvSpPr>
          <p:cNvPr id="3" name="Content Placeholder 2"/>
          <p:cNvSpPr>
            <a:spLocks noGrp="1"/>
          </p:cNvSpPr>
          <p:nvPr>
            <p:ph idx="1"/>
          </p:nvPr>
        </p:nvSpPr>
        <p:spPr/>
        <p:txBody>
          <a:bodyPr/>
          <a:lstStyle/>
          <a:p>
            <a:r>
              <a:rPr lang="en-GB" b="1" dirty="1"/>
              <a:t>ARMA International</a:t>
            </a:r>
            <a:r>
              <a:rPr lang="en-GB" dirty="1"/>
              <a:t> is a not-for-profit professional association and </a:t>
            </a:r>
            <a:r>
              <a:rPr lang="en-GB" dirty="1" smtClean="0"/>
              <a:t>an </a:t>
            </a:r>
            <a:r>
              <a:rPr lang="en-GB" dirty="1"/>
              <a:t>authority on governing information as a strategic asset. </a:t>
            </a:r>
          </a:p>
          <a:p>
            <a:r>
              <a:rPr lang="en-GB" dirty="1"/>
              <a:t>The association was established in 1955. Its members include </a:t>
            </a:r>
            <a:r>
              <a:rPr lang="en-GB" i="1" dirty="1"/>
              <a:t>records and information managers, information governance professionals, archivists, corporate librarians, imaging specialists, legal professionals, IT managers, consultants, and educators, </a:t>
            </a:r>
            <a:r>
              <a:rPr lang="en-GB" dirty="1"/>
              <a:t>all of whom work in a wide variety of industries, including </a:t>
            </a:r>
            <a:r>
              <a:rPr lang="en-GB" i="1" dirty="1"/>
              <a:t>government, legal, healthcare, financial services, and petroleum in the United States, Canada, and more than 30 other countries around the globe</a:t>
            </a:r>
            <a:r>
              <a:rPr lang="en-GB" dirty="1"/>
              <a:t>. </a:t>
            </a:r>
          </a:p>
          <a:p>
            <a:endParaRPr lang="en-GB"/>
          </a:p>
        </p:txBody>
      </p:sp>
      <p:pic>
        <p:nvPicPr>
          <p:cNvPr id="4" name="Picture 3"/>
          <p:cNvPicPr>
            <a:picLocks noChangeAspect="1"/>
          </p:cNvPicPr>
          <p:nvPr/>
        </p:nvPicPr>
        <p:blipFill>
          <a:blip r:embed="rId2"/>
          <a:srcRect/>
          <a:stretch>
            <a:fillRect/>
          </a:stretch>
        </p:blipFill>
        <p:spPr>
          <a:xfrm>
            <a:off x="4648200" y="403225"/>
            <a:ext cx="1778000" cy="1422400"/>
          </a:xfrm>
          <a:prstGeom prst="rect"/>
        </p:spPr>
      </p:pic>
    </p:spTree>
    <p:extLst>
      <p:ext uri="{BB962C8B-B14F-4D97-AF65-F5344CB8AC3E}">
        <p14:creationId xmlns:p14="http://schemas.microsoft.com/office/powerpoint/2010/main" val="3001111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1" smtClean="0"/>
              <a:t> </a:t>
            </a:r>
            <a:endParaRPr lang="en-GB"/>
          </a:p>
        </p:txBody>
      </p:sp>
      <p:sp>
        <p:nvSpPr>
          <p:cNvPr id="3" name="Content Placeholder 2"/>
          <p:cNvSpPr>
            <a:spLocks noGrp="1"/>
          </p:cNvSpPr>
          <p:nvPr>
            <p:ph idx="1"/>
          </p:nvPr>
        </p:nvSpPr>
        <p:spPr/>
        <p:txBody>
          <a:bodyPr>
            <a:noAutofit/>
          </a:bodyPr>
          <a:lstStyle/>
          <a:p>
            <a:pPr marL="0" indent="0">
              <a:buNone/>
            </a:pPr>
            <a:r>
              <a:rPr lang="en-GB" sz="2400" b="1" dirty="1"/>
              <a:t>Core Purpose Statement</a:t>
            </a:r>
            <a:br>
              <a:rPr lang="en-GB" sz="2400" dirty="1"/>
            </a:br>
            <a:br>
              <a:rPr lang="en-GB" sz="2400" dirty="1"/>
            </a:br>
            <a:r>
              <a:rPr lang="en-GB" sz="2400" dirty="1"/>
              <a:t>To promote principles and practices that 1) result in organizations understanding that their success relies on the effective management and governance of information and 2) create career and professional development opportunities in RIM and information. </a:t>
            </a:r>
            <a:br>
              <a:rPr lang="en-GB" sz="2400" dirty="1"/>
            </a:br>
            <a:br>
              <a:rPr lang="en-GB" sz="2400" b="1" dirty="1"/>
            </a:br>
            <a:r>
              <a:rPr lang="en-GB" sz="2400" b="1" dirty="1"/>
              <a:t>Mission Statement</a:t>
            </a:r>
            <a:br>
              <a:rPr lang="en-GB" sz="2400" dirty="1"/>
            </a:br>
            <a:br>
              <a:rPr lang="en-GB" sz="2400" dirty="1"/>
            </a:br>
            <a:r>
              <a:rPr lang="en-GB" sz="2400" dirty="1"/>
              <a:t>To provide information professionals the resources, tools, and training they need to effectively manage records and information within an established information governance framework.</a:t>
            </a:r>
            <a:br>
              <a:rPr lang="en-GB" sz="2400" dirty="1"/>
            </a:br>
          </a:p>
        </p:txBody>
      </p:sp>
      <p:pic>
        <p:nvPicPr>
          <p:cNvPr id="4" name="Picture 3"/>
          <p:cNvPicPr>
            <a:picLocks noChangeAspect="1"/>
          </p:cNvPicPr>
          <p:nvPr/>
        </p:nvPicPr>
        <p:blipFill>
          <a:blip r:embed="rId2"/>
          <a:srcRect/>
          <a:stretch>
            <a:fillRect/>
          </a:stretch>
        </p:blipFill>
        <p:spPr>
          <a:xfrm>
            <a:off x="5207000" y="365125"/>
            <a:ext cx="1778000" cy="1422400"/>
          </a:xfrm>
          <a:prstGeom prst="rect"/>
        </p:spPr>
      </p:pic>
    </p:spTree>
    <p:extLst>
      <p:ext uri="{BB962C8B-B14F-4D97-AF65-F5344CB8AC3E}">
        <p14:creationId xmlns:p14="http://schemas.microsoft.com/office/powerpoint/2010/main" val="3072300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GB" dirty="1"/>
            </a:br>
            <a:r>
              <a:rPr lang="en-GB" dirty="1">
                <a:solidFill>
                  <a:schemeClr val="accent5"/>
                </a:solidFill>
              </a:rPr>
              <a:t> </a:t>
            </a:r>
            <a:r>
              <a:rPr lang="en-GB" b="1" dirty="1">
                <a:solidFill>
                  <a:schemeClr val="accent5"/>
                </a:solidFill>
              </a:rPr>
              <a:t>Generally Accepted Recordkeeping Principles®</a:t>
            </a:r>
            <a:r>
              <a:rPr lang="en-GB" b="1" dirty="1"/>
              <a:t> </a:t>
            </a:r>
            <a:endParaRPr lang="en-GB"/>
          </a:p>
        </p:txBody>
      </p:sp>
      <p:sp>
        <p:nvSpPr>
          <p:cNvPr id="3" name="Content Placeholder 2"/>
          <p:cNvSpPr>
            <a:spLocks noGrp="1"/>
          </p:cNvSpPr>
          <p:nvPr>
            <p:ph idx="1"/>
          </p:nvPr>
        </p:nvSpPr>
        <p:spPr/>
        <p:txBody>
          <a:bodyPr/>
          <a:lstStyle/>
          <a:p>
            <a:endParaRPr lang="en-GB"/>
          </a:p>
          <a:p>
            <a:r>
              <a:rPr lang="en-GB" dirty="1"/>
              <a:t> The Generally Accepted Recordkeeping Principles® (Principles) constitute a generally accepted global standard that identifies the critical hallmarks and a high-level framework of good practices for information governance. Published by ARMA International in 2009 and updated in 2017, the Principles are grounded in practical experience and based on extensive consideration and analysis of legal doctrine and information theory. They are meant to provide organizations with a standard of conduct for governing information and guidelines by which to judge that conduct. </a:t>
            </a:r>
          </a:p>
        </p:txBody>
      </p:sp>
    </p:spTree>
    <p:extLst>
      <p:ext uri="{BB962C8B-B14F-4D97-AF65-F5344CB8AC3E}">
        <p14:creationId xmlns:p14="http://schemas.microsoft.com/office/powerpoint/2010/main" val="1277329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GB" dirty="1"/>
            </a:br>
            <a:r>
              <a:rPr lang="en-GB" dirty="1"/>
              <a:t> </a:t>
            </a:r>
            <a:r>
              <a:rPr lang="en-GB" b="1" dirty="1">
                <a:solidFill>
                  <a:schemeClr val="accent5"/>
                </a:solidFill>
              </a:rPr>
              <a:t>Generally Accepted Recordkeeping Principles®</a:t>
            </a:r>
            <a:r>
              <a:rPr lang="en-GB" b="1" dirty="1"/>
              <a:t> </a:t>
            </a:r>
            <a:endParaRPr lang="en-GB"/>
          </a:p>
        </p:txBody>
      </p:sp>
      <p:sp>
        <p:nvSpPr>
          <p:cNvPr id="3" name="Content Placeholder 2"/>
          <p:cNvSpPr>
            <a:spLocks noGrp="1"/>
          </p:cNvSpPr>
          <p:nvPr>
            <p:ph idx="1"/>
          </p:nvPr>
        </p:nvSpPr>
        <p:spPr/>
        <p:txBody>
          <a:bodyPr/>
          <a:lstStyle/>
          <a:p>
            <a:endParaRPr lang="en-GB"/>
          </a:p>
          <a:p>
            <a:pPr marL="0" indent="0">
              <a:buNone/>
            </a:pPr>
            <a:r>
              <a:rPr lang="en-GB" sz="3600" b="1" dirty="1" smtClean="0"/>
              <a:t>Principle </a:t>
            </a:r>
            <a:r>
              <a:rPr lang="en-GB" sz="3600" b="1" dirty="1"/>
              <a:t>of </a:t>
            </a:r>
            <a:r>
              <a:rPr lang="en-GB" sz="3600" b="1" dirty="1" smtClean="0"/>
              <a:t>Accountability	Principle </a:t>
            </a:r>
            <a:r>
              <a:rPr lang="en-GB" sz="3600" b="1" dirty="1"/>
              <a:t>of </a:t>
            </a:r>
            <a:r>
              <a:rPr lang="en-GB" sz="3600" b="1" dirty="1" smtClean="0"/>
              <a:t>Transparency</a:t>
            </a:r>
            <a:endParaRPr lang="en-GB" sz="3600"/>
          </a:p>
          <a:p>
            <a:pPr marL="0" indent="0">
              <a:buNone/>
            </a:pPr>
            <a:r>
              <a:rPr lang="en-GB" sz="3600" b="1" dirty="1"/>
              <a:t>Principle of </a:t>
            </a:r>
            <a:r>
              <a:rPr lang="en-GB" sz="3600" b="1" dirty="1" smtClean="0"/>
              <a:t>Integrity		Principle </a:t>
            </a:r>
            <a:r>
              <a:rPr lang="en-GB" sz="3600" b="1" dirty="1"/>
              <a:t>of </a:t>
            </a:r>
            <a:r>
              <a:rPr lang="en-GB" sz="3600" b="1" dirty="1" smtClean="0"/>
              <a:t>Protection</a:t>
            </a:r>
            <a:endParaRPr lang="en-GB" sz="3600"/>
          </a:p>
          <a:p>
            <a:pPr marL="0" indent="0">
              <a:buNone/>
            </a:pPr>
            <a:r>
              <a:rPr lang="en-GB" sz="3600" b="1" dirty="1"/>
              <a:t>Principle of </a:t>
            </a:r>
            <a:r>
              <a:rPr lang="en-GB" sz="3600" b="1" dirty="1" smtClean="0"/>
              <a:t>Compliance		Principle </a:t>
            </a:r>
            <a:r>
              <a:rPr lang="en-GB" sz="3600" b="1" dirty="1"/>
              <a:t>of </a:t>
            </a:r>
            <a:r>
              <a:rPr lang="en-GB" sz="3600" b="1" dirty="1" smtClean="0"/>
              <a:t>Availability</a:t>
            </a:r>
            <a:endParaRPr lang="en-GB" sz="3600"/>
          </a:p>
          <a:p>
            <a:pPr marL="0" indent="0">
              <a:buNone/>
            </a:pPr>
            <a:r>
              <a:rPr lang="en-GB" sz="3600" b="1" dirty="1"/>
              <a:t>Principle of </a:t>
            </a:r>
            <a:r>
              <a:rPr lang="en-GB" sz="3600" b="1" dirty="1" smtClean="0"/>
              <a:t>Retention		Principle </a:t>
            </a:r>
            <a:r>
              <a:rPr lang="en-GB" sz="3600" b="1" dirty="1"/>
              <a:t>of </a:t>
            </a:r>
            <a:r>
              <a:rPr lang="en-GB" sz="3600" b="1" dirty="1" smtClean="0"/>
              <a:t>Disposition</a:t>
            </a:r>
            <a:endParaRPr lang="en-GB" sz="3600"/>
          </a:p>
        </p:txBody>
      </p:sp>
    </p:spTree>
    <p:extLst>
      <p:ext uri="{BB962C8B-B14F-4D97-AF65-F5344CB8AC3E}">
        <p14:creationId xmlns:p14="http://schemas.microsoft.com/office/powerpoint/2010/main" val="3600842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1" smtClean="0"/>
              <a:t>Information Governance and The Principles</a:t>
            </a:r>
            <a:endParaRPr lang="en-GB" b="1"/>
          </a:p>
        </p:txBody>
      </p:sp>
      <p:sp>
        <p:nvSpPr>
          <p:cNvPr id="3" name="Content Placeholder 2"/>
          <p:cNvSpPr>
            <a:spLocks noGrp="1"/>
          </p:cNvSpPr>
          <p:nvPr>
            <p:ph idx="1"/>
          </p:nvPr>
        </p:nvSpPr>
        <p:spPr>
          <a:xfrm>
            <a:off x="838200" y="2065867"/>
            <a:ext cx="10515600" cy="4111096"/>
          </a:xfrm>
        </p:spPr>
        <p:txBody>
          <a:bodyPr>
            <a:normAutofit/>
          </a:bodyPr>
          <a:lstStyle/>
          <a:p>
            <a:pPr marL="0" indent="0">
              <a:buNone/>
            </a:pPr>
            <a:r>
              <a:rPr lang="en-GB" sz="2400" dirty="1"/>
              <a:t>The Generally Accepted Recordkeeping Principles</a:t>
            </a:r>
            <a:r>
              <a:rPr lang="en-GB" sz="2400" baseline="30000" dirty="1"/>
              <a:t>®</a:t>
            </a:r>
            <a:r>
              <a:rPr lang="en-GB" sz="2400" dirty="1"/>
              <a:t> (Principles) constitute a generally accepted global standard that identifies the critical hallmarks and a high-level framework of good practices for </a:t>
            </a:r>
            <a:r>
              <a:rPr lang="en-GB" sz="2400" i="1" dirty="1"/>
              <a:t>information governance</a:t>
            </a:r>
            <a:r>
              <a:rPr lang="en-GB" sz="2400" dirty="1"/>
              <a:t>, which ARMA International defines</a:t>
            </a:r>
            <a:r>
              <a:rPr lang="en-GB" sz="2400" i="1" dirty="1"/>
              <a:t> </a:t>
            </a:r>
            <a:r>
              <a:rPr lang="en-GB" sz="2400" dirty="1"/>
              <a:t>as</a:t>
            </a:r>
            <a:r>
              <a:rPr lang="en-GB" sz="2400" dirty="1" smtClean="0"/>
              <a:t>:</a:t>
            </a:r>
          </a:p>
          <a:p>
            <a:pPr marL="0" indent="0">
              <a:buNone/>
            </a:pPr>
            <a:r>
              <a:rPr lang="en-GB" sz="2400" dirty="1"/>
              <a:t> </a:t>
            </a:r>
            <a:r>
              <a:rPr lang="en-GB" sz="2400" i="1" dirty="1">
                <a:solidFill>
                  <a:schemeClr val="accent5"/>
                </a:solidFill>
              </a:rPr>
              <a:t>“A strategic, cross-disciplinary framework composed of standards, processes, roles, and metrics that hold organizations and individuals accountable for the proper handling of information assets. The framework helps organizations achieve business objectives, facilitates compliance with external requirements, and minimizes risk posed by substandard information handling practices. Note: Records and information management (RIM) is an essential building block of an information governance program.” </a:t>
            </a:r>
          </a:p>
        </p:txBody>
      </p:sp>
    </p:spTree>
    <p:extLst>
      <p:ext uri="{BB962C8B-B14F-4D97-AF65-F5344CB8AC3E}">
        <p14:creationId xmlns:p14="http://schemas.microsoft.com/office/powerpoint/2010/main" val="3547738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1" smtClean="0"/>
              <a:t> </a:t>
            </a:r>
            <a:endParaRPr lang="en-GB"/>
          </a:p>
        </p:txBody>
      </p:sp>
      <p:sp>
        <p:nvSpPr>
          <p:cNvPr id="3" name="Content Placeholder 2"/>
          <p:cNvSpPr>
            <a:spLocks noGrp="1"/>
          </p:cNvSpPr>
          <p:nvPr>
            <p:ph idx="1"/>
          </p:nvPr>
        </p:nvSpPr>
        <p:spPr/>
        <p:txBody>
          <a:bodyPr/>
          <a:lstStyle/>
          <a:p>
            <a:pPr marL="0" indent="0">
              <a:buNone/>
            </a:pPr>
            <a:r>
              <a:rPr lang="en-GB" sz="2400" b="1" dirty="1"/>
              <a:t>Who We Are</a:t>
            </a:r>
          </a:p>
          <a:p>
            <a:pPr marL="0" indent="0">
              <a:buNone/>
            </a:pPr>
            <a:r>
              <a:rPr lang="en-GB" sz="2400" dirty="1"/>
              <a:t>The Foundation is the leading foundation that enhances the practical and scholarly knowledge of information management by funding and promote research, scholarship, and educational opportunities for information management professionals.</a:t>
            </a:r>
          </a:p>
          <a:p>
            <a:pPr marL="0" indent="0">
              <a:buNone/>
            </a:pPr>
            <a:r>
              <a:rPr lang="en-GB" sz="2400" b="1" dirty="1" smtClean="0"/>
              <a:t>What </a:t>
            </a:r>
            <a:r>
              <a:rPr lang="en-GB" sz="2400" b="1" dirty="1"/>
              <a:t>We Do</a:t>
            </a:r>
          </a:p>
          <a:p>
            <a:pPr marL="0" indent="0">
              <a:buNone/>
            </a:pPr>
            <a:r>
              <a:rPr lang="en-GB" sz="2400" dirty="1"/>
              <a:t>Our mission is to support research that addresses critical issues in information management; provide funding opportunities to enhance knowledge, skills and abilities of practitioners in the field; and foster educational initiatives that develop information management skills and programs.</a:t>
            </a:r>
          </a:p>
          <a:p>
            <a:endParaRPr lang="en-GB"/>
          </a:p>
        </p:txBody>
      </p:sp>
      <p:pic>
        <p:nvPicPr>
          <p:cNvPr id="4" name="Picture 3"/>
          <p:cNvPicPr>
            <a:picLocks noChangeAspect="1"/>
          </p:cNvPicPr>
          <p:nvPr/>
        </p:nvPicPr>
        <p:blipFill>
          <a:blip r:embed="rId2"/>
          <a:srcRect/>
          <a:stretch>
            <a:fillRect/>
          </a:stretch>
        </p:blipFill>
        <p:spPr>
          <a:xfrm>
            <a:off x="4299174" y="365125"/>
            <a:ext cx="3593651" cy="1269841"/>
          </a:xfrm>
          <a:prstGeom prst="rect"/>
        </p:spPr>
      </p:pic>
    </p:spTree>
    <p:extLst>
      <p:ext uri="{BB962C8B-B14F-4D97-AF65-F5344CB8AC3E}">
        <p14:creationId xmlns:p14="http://schemas.microsoft.com/office/powerpoint/2010/main" val="3323728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1" smtClean="0"/>
              <a:t> </a:t>
            </a:r>
            <a:endParaRPr lang="en-GB"/>
          </a:p>
        </p:txBody>
      </p:sp>
      <p:sp>
        <p:nvSpPr>
          <p:cNvPr id="3" name="Content Placeholder 2"/>
          <p:cNvSpPr>
            <a:spLocks noGrp="1"/>
          </p:cNvSpPr>
          <p:nvPr>
            <p:ph idx="1"/>
          </p:nvPr>
        </p:nvSpPr>
        <p:spPr/>
        <p:txBody>
          <a:bodyPr>
            <a:normAutofit/>
          </a:bodyPr>
          <a:lstStyle/>
          <a:p>
            <a:r>
              <a:rPr lang="en-US" sz="2000" dirty="1"/>
              <a:t>The ARMA International Educational Foundation (AIEF) is excited to announce the availability of a variety of funding opportunities for current and aspiring records and information management professionals.</a:t>
            </a:r>
            <a:endParaRPr lang="en-GB" sz="2000"/>
          </a:p>
          <a:p>
            <a:r>
              <a:rPr lang="en-US" sz="2000" dirty="1"/>
              <a:t>-  Graduate education scholarships - $1,000</a:t>
            </a:r>
            <a:endParaRPr lang="en-GB" sz="2000"/>
          </a:p>
          <a:p>
            <a:r>
              <a:rPr lang="en-US" sz="2000" dirty="1"/>
              <a:t>-  Access Leadership scholarships - $6,000 &amp; $2,000</a:t>
            </a:r>
            <a:endParaRPr lang="en-GB" sz="2000"/>
          </a:p>
          <a:p>
            <a:r>
              <a:rPr lang="en-US" sz="2000" dirty="1"/>
              <a:t>-  RIM certificate/certification reimbursement awards - $500</a:t>
            </a:r>
            <a:endParaRPr lang="en-GB" sz="2000"/>
          </a:p>
          <a:p>
            <a:r>
              <a:rPr lang="en-US" sz="2000" dirty="1"/>
              <a:t>These awards include scholarship and reimbursement awards to cover costs associated with:</a:t>
            </a:r>
            <a:endParaRPr lang="en-GB" sz="2000"/>
          </a:p>
          <a:p>
            <a:r>
              <a:rPr lang="en-US" sz="2000" dirty="1"/>
              <a:t>-  Earning a bachelor's degree</a:t>
            </a:r>
            <a:endParaRPr lang="en-GB" sz="2000"/>
          </a:p>
          <a:p>
            <a:r>
              <a:rPr lang="en-US" sz="2000" dirty="1"/>
              <a:t>-  Earning a graduate-level degree</a:t>
            </a:r>
            <a:endParaRPr lang="en-GB" sz="2000"/>
          </a:p>
          <a:p>
            <a:r>
              <a:rPr lang="en-US" sz="2000" dirty="1"/>
              <a:t>-  Earning a CRM (Certification of Records Management), IGP (Information Governance Professional Certification), or other RIM related certifications</a:t>
            </a:r>
            <a:endParaRPr lang="en-GB" sz="2000"/>
          </a:p>
        </p:txBody>
      </p:sp>
      <p:pic>
        <p:nvPicPr>
          <p:cNvPr id="4" name="Picture 3"/>
          <p:cNvPicPr>
            <a:picLocks noChangeAspect="1"/>
          </p:cNvPicPr>
          <p:nvPr/>
        </p:nvPicPr>
        <p:blipFill>
          <a:blip r:embed="rId2"/>
          <a:srcRect/>
          <a:stretch>
            <a:fillRect/>
          </a:stretch>
        </p:blipFill>
        <p:spPr>
          <a:xfrm>
            <a:off x="4299174" y="365125"/>
            <a:ext cx="3593651" cy="1269841"/>
          </a:xfrm>
          <a:prstGeom prst="rect"/>
        </p:spPr>
      </p:pic>
    </p:spTree>
    <p:extLst>
      <p:ext uri="{BB962C8B-B14F-4D97-AF65-F5344CB8AC3E}">
        <p14:creationId xmlns:p14="http://schemas.microsoft.com/office/powerpoint/2010/main" val="567919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游ゴシック Light"/>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等线 Light"/>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游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等线"/>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0</TotalTime>
  <Application>Microsoft Office PowerPoint</Application>
  <PresentationFormat/>
  <Slides>17</Slide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2017-09-12T09:27:51Z</cp:lastPrinted>
  <dcterms:created xsi:type="dcterms:W3CDTF">2017-09-12T09:27:51Z</dcterms:created>
  <dcterms:modified xsi:type="dcterms:W3CDTF">2017-09-12T09:27:51Z</dcterms:modified>
</cp:coreProperties>
</file>