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9" autoAdjust="0"/>
    <p:restoredTop sz="86443" autoAdjust="0"/>
  </p:normalViewPr>
  <p:slideViewPr>
    <p:cSldViewPr>
      <p:cViewPr varScale="1">
        <p:scale>
          <a:sx n="81" d="100"/>
          <a:sy n="81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6221E02-25CB-4963-84BC-0813985E7D90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488832" cy="244827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The Integrated Archival Information System “</a:t>
            </a:r>
            <a:r>
              <a:rPr lang="en-US" sz="2800" b="1" dirty="0" err="1" smtClean="0"/>
              <a:t>ZoSIA</a:t>
            </a:r>
            <a:r>
              <a:rPr lang="en-US" sz="2800" b="1" dirty="0" smtClean="0"/>
              <a:t>”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en-US" sz="2400" b="1" dirty="0" smtClean="0"/>
              <a:t>and </a:t>
            </a:r>
            <a:r>
              <a:rPr lang="en-US" sz="2400" b="1" dirty="0" smtClean="0"/>
              <a:t>Its Implications for Archival Descriptive and Reference Practices in the Polish State Archives 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5085184"/>
            <a:ext cx="6984776" cy="5040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Head Office of State Archives, Department of Archival Sciences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15616" y="3717032"/>
            <a:ext cx="4011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Bartosz</a:t>
            </a:r>
            <a:r>
              <a:rPr lang="pl-PL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 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Nowożycki</a:t>
            </a:r>
            <a:endParaRPr lang="pl-PL" sz="2000" dirty="0" smtClean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pic>
        <p:nvPicPr>
          <p:cNvPr id="6" name="Obraz 5" descr="zosia_logo-300x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861048"/>
            <a:ext cx="1869614" cy="916111"/>
          </a:xfrm>
          <a:prstGeom prst="rect">
            <a:avLst/>
          </a:prstGeom>
        </p:spPr>
      </p:pic>
      <p:pic>
        <p:nvPicPr>
          <p:cNvPr id="1026" name="Picture 2" descr="\\klio241\publiczne\LOGO\logo1-2_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1592"/>
            <a:ext cx="1656184" cy="967095"/>
          </a:xfrm>
          <a:prstGeom prst="rect">
            <a:avLst/>
          </a:prstGeom>
          <a:noFill/>
        </p:spPr>
      </p:pic>
    </p:spTree>
  </p:cSld>
  <p:clrMapOvr>
    <a:masterClrMapping/>
  </p:clrMapOvr>
  <p:transition advTm="60000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Integrated Archival Information System “</a:t>
            </a:r>
            <a:r>
              <a:rPr lang="en-US" dirty="0" err="1" smtClean="0"/>
              <a:t>ZoSIA</a:t>
            </a:r>
            <a:r>
              <a:rPr lang="en-US" dirty="0" smtClean="0"/>
              <a:t>”</a:t>
            </a:r>
            <a:r>
              <a:rPr lang="pl-PL" dirty="0" smtClean="0"/>
              <a:t>,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screen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1266" name="AutoShape 2" descr="http://zosia-wiki.nac.gov.pl/wiki/images/3/36/Ekran_g%C5%82%C3%B3wny.png"/>
          <p:cNvSpPr>
            <a:spLocks noChangeAspect="1" noChangeArrowheads="1"/>
          </p:cNvSpPr>
          <p:nvPr/>
        </p:nvSpPr>
        <p:spPr bwMode="auto">
          <a:xfrm>
            <a:off x="155575" y="-3086100"/>
            <a:ext cx="12849225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68" name="AutoShape 4" descr="http://zosia-wiki.nac.gov.pl/wiki/images/3/36/Ekran_g%C5%82%C3%B3wny.png"/>
          <p:cNvSpPr>
            <a:spLocks noChangeAspect="1" noChangeArrowheads="1"/>
          </p:cNvSpPr>
          <p:nvPr/>
        </p:nvSpPr>
        <p:spPr bwMode="auto">
          <a:xfrm>
            <a:off x="155575" y="-3086100"/>
            <a:ext cx="12849225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0" name="AutoShape 6" descr="http://zosia-wiki.nac.gov.pl/wiki/images/3/36/Ekran_g%C5%82%C3%B3wny.png"/>
          <p:cNvSpPr>
            <a:spLocks noChangeAspect="1" noChangeArrowheads="1"/>
          </p:cNvSpPr>
          <p:nvPr/>
        </p:nvSpPr>
        <p:spPr bwMode="auto">
          <a:xfrm>
            <a:off x="155575" y="-3086100"/>
            <a:ext cx="12849225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71" name="Picture 7" descr="f:\Users\BNowozycki\Desktop\Ekran_głów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02900" cy="4359376"/>
          </a:xfrm>
          <a:prstGeom prst="rect">
            <a:avLst/>
          </a:prstGeom>
          <a:noFill/>
        </p:spPr>
      </p:pic>
    </p:spTree>
  </p:cSld>
  <p:clrMapOvr>
    <a:masterClrMapping/>
  </p:clrMapOvr>
  <p:transition advTm="60000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Integrated Archival Information System “</a:t>
            </a:r>
            <a:r>
              <a:rPr lang="en-US" sz="2800" dirty="0" err="1" smtClean="0"/>
              <a:t>ZoSIA</a:t>
            </a:r>
            <a:r>
              <a:rPr lang="en-US" sz="2800" dirty="0" smtClean="0"/>
              <a:t>”</a:t>
            </a:r>
            <a:r>
              <a:rPr lang="pl-PL" sz="2800" dirty="0" smtClean="0"/>
              <a:t>, list of </a:t>
            </a:r>
            <a:r>
              <a:rPr lang="pl-PL" sz="2800" dirty="0" err="1" smtClean="0"/>
              <a:t>archival</a:t>
            </a:r>
            <a:r>
              <a:rPr lang="pl-PL" sz="2800" dirty="0" smtClean="0"/>
              <a:t> </a:t>
            </a:r>
            <a:r>
              <a:rPr lang="pl-PL" sz="2800" dirty="0" err="1" smtClean="0"/>
              <a:t>fonds</a:t>
            </a:r>
            <a:r>
              <a:rPr lang="pl-PL" sz="2800" dirty="0" smtClean="0"/>
              <a:t> and </a:t>
            </a:r>
            <a:r>
              <a:rPr lang="pl-PL" sz="2800" dirty="0" err="1" smtClean="0"/>
              <a:t>collections</a:t>
            </a:r>
            <a:endParaRPr lang="pl-PL" sz="2800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856984" cy="356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Integrated Archival Information System “</a:t>
            </a:r>
            <a:r>
              <a:rPr lang="en-US" dirty="0" err="1" smtClean="0"/>
              <a:t>ZoSIA</a:t>
            </a:r>
            <a:r>
              <a:rPr lang="en-US" dirty="0" smtClean="0"/>
              <a:t>”</a:t>
            </a:r>
            <a:r>
              <a:rPr lang="pl-PL" dirty="0" smtClean="0"/>
              <a:t>, list of </a:t>
            </a:r>
            <a:r>
              <a:rPr lang="pl-PL" dirty="0" err="1" smtClean="0"/>
              <a:t>series</a:t>
            </a:r>
            <a:r>
              <a:rPr lang="pl-PL" dirty="0" smtClean="0"/>
              <a:t> and </a:t>
            </a:r>
            <a:r>
              <a:rPr lang="pl-PL" dirty="0" err="1" smtClean="0"/>
              <a:t>record</a:t>
            </a:r>
            <a:r>
              <a:rPr lang="pl-PL" dirty="0" smtClean="0"/>
              <a:t> </a:t>
            </a:r>
            <a:r>
              <a:rPr lang="pl-PL" dirty="0" err="1" smtClean="0"/>
              <a:t>units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an </a:t>
            </a:r>
            <a:r>
              <a:rPr lang="pl-PL" dirty="0" err="1" smtClean="0"/>
              <a:t>archival</a:t>
            </a:r>
            <a:r>
              <a:rPr lang="pl-PL" dirty="0" smtClean="0"/>
              <a:t> </a:t>
            </a:r>
            <a:r>
              <a:rPr lang="pl-PL" dirty="0" err="1" smtClean="0"/>
              <a:t>fond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collecton</a:t>
            </a:r>
            <a:endParaRPr lang="pl-P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003928" cy="372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Integrated Archival Information System “</a:t>
            </a:r>
            <a:r>
              <a:rPr lang="en-US" dirty="0" err="1" smtClean="0"/>
              <a:t>ZoSIA</a:t>
            </a:r>
            <a:r>
              <a:rPr lang="en-US" dirty="0" smtClean="0"/>
              <a:t>”</a:t>
            </a:r>
            <a:r>
              <a:rPr lang="pl-PL" dirty="0" smtClean="0"/>
              <a:t>, </a:t>
            </a:r>
            <a:r>
              <a:rPr lang="pl-PL" dirty="0" err="1" smtClean="0"/>
              <a:t>fond-level</a:t>
            </a:r>
            <a:r>
              <a:rPr lang="pl-PL" dirty="0" smtClean="0"/>
              <a:t>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5142808" cy="427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04740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Integrated Archival Information System “</a:t>
            </a:r>
            <a:r>
              <a:rPr lang="en-US" dirty="0" err="1" smtClean="0"/>
              <a:t>ZoSIA</a:t>
            </a:r>
            <a:r>
              <a:rPr lang="en-US" dirty="0" smtClean="0"/>
              <a:t>”</a:t>
            </a:r>
            <a:r>
              <a:rPr lang="pl-PL" dirty="0" smtClean="0"/>
              <a:t>, </a:t>
            </a:r>
            <a:r>
              <a:rPr lang="pl-PL" dirty="0" smtClean="0"/>
              <a:t>unit and </a:t>
            </a:r>
            <a:r>
              <a:rPr lang="pl-PL" dirty="0" err="1" smtClean="0"/>
              <a:t>object-level</a:t>
            </a:r>
            <a:r>
              <a:rPr lang="pl-PL" dirty="0" smtClean="0"/>
              <a:t>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70446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68760"/>
            <a:ext cx="4771394" cy="43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Integrated Archival Information System “</a:t>
            </a:r>
            <a:r>
              <a:rPr lang="en-US" dirty="0" err="1" smtClean="0"/>
              <a:t>ZoSIA</a:t>
            </a:r>
            <a:r>
              <a:rPr lang="en-US" dirty="0" smtClean="0"/>
              <a:t>”</a:t>
            </a:r>
            <a:r>
              <a:rPr lang="pl-PL" dirty="0" smtClean="0"/>
              <a:t>, </a:t>
            </a:r>
            <a:r>
              <a:rPr lang="pl-PL" dirty="0" err="1" smtClean="0"/>
              <a:t>search</a:t>
            </a:r>
            <a:r>
              <a:rPr lang="pl-PL" dirty="0" smtClean="0"/>
              <a:t> </a:t>
            </a:r>
            <a:r>
              <a:rPr lang="pl-PL" dirty="0" err="1" smtClean="0"/>
              <a:t>engine</a:t>
            </a:r>
            <a:r>
              <a:rPr lang="pl-PL" dirty="0" smtClean="0"/>
              <a:t> and </a:t>
            </a:r>
            <a:r>
              <a:rPr lang="pl-PL" dirty="0" err="1" smtClean="0"/>
              <a:t>reports</a:t>
            </a:r>
            <a:endParaRPr lang="pl-PL" dirty="0"/>
          </a:p>
        </p:txBody>
      </p:sp>
      <p:pic>
        <p:nvPicPr>
          <p:cNvPr id="29701" name="Picture 5" descr="f:\Users\BNowozycki\Desktop\3.2.2pk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223689" cy="5105623"/>
          </a:xfrm>
          <a:prstGeom prst="rect">
            <a:avLst/>
          </a:prstGeom>
          <a:noFill/>
        </p:spPr>
      </p:pic>
      <p:pic>
        <p:nvPicPr>
          <p:cNvPr id="29702" name="Picture 6" descr="f:\Users\BNowozycki\Desktop\Rozszerzon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5428969" cy="3433490"/>
          </a:xfrm>
          <a:prstGeom prst="rect">
            <a:avLst/>
          </a:prstGeom>
          <a:noFill/>
        </p:spPr>
      </p:pic>
    </p:spTree>
  </p:cSld>
  <p:clrMapOvr>
    <a:masterClrMapping/>
  </p:clrMapOvr>
  <p:transition advTm="60000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“szukajwarchiwach.pl” portal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err="1" smtClean="0"/>
              <a:t>online</a:t>
            </a:r>
            <a:r>
              <a:rPr lang="pl-PL" dirty="0" smtClean="0"/>
              <a:t> </a:t>
            </a:r>
            <a:r>
              <a:rPr lang="pl-PL" dirty="0" err="1" smtClean="0"/>
              <a:t>search</a:t>
            </a:r>
            <a:endParaRPr lang="pl-PL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5295951" cy="454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463562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“szukajwarchiwach.pl” portal</a:t>
            </a:r>
            <a:r>
              <a:rPr lang="en-US" dirty="0" smtClean="0"/>
              <a:t>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fonds-level</a:t>
            </a:r>
            <a:r>
              <a:rPr lang="pl-PL" dirty="0" smtClean="0"/>
              <a:t> </a:t>
            </a:r>
            <a:r>
              <a:rPr lang="pl-PL" dirty="0" err="1" smtClean="0"/>
              <a:t>description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436976" cy="358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608512" cy="311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“szukajwarchiwach.pl” portal,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unit-level</a:t>
            </a:r>
            <a:r>
              <a:rPr lang="pl-PL" dirty="0" smtClean="0"/>
              <a:t> </a:t>
            </a:r>
            <a:r>
              <a:rPr lang="pl-PL" dirty="0" err="1" smtClean="0"/>
              <a:t>description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348322" cy="39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44824"/>
            <a:ext cx="5161348" cy="434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SEZAM database </a:t>
            </a:r>
            <a:r>
              <a:rPr lang="pl-PL" dirty="0" smtClean="0"/>
              <a:t>(</a:t>
            </a:r>
            <a:r>
              <a:rPr lang="pl-PL" dirty="0" smtClean="0"/>
              <a:t>v.6.2), </a:t>
            </a:r>
            <a:br>
              <a:rPr lang="pl-PL" dirty="0" smtClean="0"/>
            </a:br>
            <a:r>
              <a:rPr lang="en-US" dirty="0" err="1" smtClean="0"/>
              <a:t>fonds</a:t>
            </a:r>
            <a:r>
              <a:rPr lang="en-US" dirty="0" smtClean="0"/>
              <a:t>-level description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430337"/>
            <a:ext cx="74866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SEZAM database </a:t>
            </a:r>
            <a:r>
              <a:rPr lang="pl-PL" dirty="0" smtClean="0"/>
              <a:t>(v.6.2</a:t>
            </a:r>
            <a:r>
              <a:rPr lang="pl-PL" dirty="0" smtClean="0"/>
              <a:t>),</a:t>
            </a:r>
            <a:br>
              <a:rPr lang="pl-PL" dirty="0" smtClean="0"/>
            </a:br>
            <a:r>
              <a:rPr lang="pl-PL" dirty="0" err="1" smtClean="0"/>
              <a:t>description</a:t>
            </a:r>
            <a:r>
              <a:rPr lang="pl-PL" dirty="0" smtClean="0"/>
              <a:t> of an </a:t>
            </a:r>
            <a:r>
              <a:rPr lang="pl-PL" dirty="0" err="1" smtClean="0"/>
              <a:t>archvial</a:t>
            </a:r>
            <a:r>
              <a:rPr lang="pl-PL" dirty="0" smtClean="0"/>
              <a:t> </a:t>
            </a:r>
            <a:r>
              <a:rPr lang="pl-PL" dirty="0" err="1" smtClean="0"/>
              <a:t>fond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5912804" cy="360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6" y="2708920"/>
            <a:ext cx="581888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SEZAM database </a:t>
            </a:r>
            <a:r>
              <a:rPr lang="pl-PL" dirty="0" smtClean="0"/>
              <a:t>(v.6.2</a:t>
            </a:r>
            <a:r>
              <a:rPr lang="pl-PL" dirty="0" smtClean="0"/>
              <a:t>),</a:t>
            </a:r>
            <a:br>
              <a:rPr lang="pl-PL" dirty="0" smtClean="0"/>
            </a:br>
            <a:r>
              <a:rPr lang="pl-PL" dirty="0" err="1" smtClean="0"/>
              <a:t>accession</a:t>
            </a:r>
            <a:r>
              <a:rPr lang="pl-PL" dirty="0" smtClean="0"/>
              <a:t> and </a:t>
            </a:r>
            <a:r>
              <a:rPr lang="pl-PL" dirty="0" err="1" smtClean="0"/>
              <a:t>deaccession</a:t>
            </a:r>
            <a:r>
              <a:rPr lang="pl-PL" dirty="0" smtClean="0"/>
              <a:t> </a:t>
            </a:r>
            <a:r>
              <a:rPr lang="pl-PL" dirty="0" err="1" smtClean="0"/>
              <a:t>registers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5760640" cy="352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88038"/>
            <a:ext cx="5516980" cy="355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SEZAM database </a:t>
            </a:r>
            <a:r>
              <a:rPr lang="pl-PL" dirty="0" smtClean="0"/>
              <a:t>(v.6.2),</a:t>
            </a:r>
            <a:br>
              <a:rPr lang="pl-PL" dirty="0" smtClean="0"/>
            </a:br>
            <a:r>
              <a:rPr lang="pl-PL" dirty="0" err="1" smtClean="0"/>
              <a:t>search</a:t>
            </a:r>
            <a:r>
              <a:rPr lang="pl-PL" dirty="0" smtClean="0"/>
              <a:t> </a:t>
            </a:r>
            <a:r>
              <a:rPr lang="pl-PL" dirty="0" err="1" smtClean="0"/>
              <a:t>engine</a:t>
            </a:r>
            <a:r>
              <a:rPr lang="pl-PL" dirty="0" smtClean="0"/>
              <a:t> and </a:t>
            </a:r>
            <a:r>
              <a:rPr lang="pl-PL" dirty="0" err="1" smtClean="0"/>
              <a:t>reports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4477889" cy="323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5519896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IZA </a:t>
            </a:r>
            <a:r>
              <a:rPr lang="pl-PL" dirty="0" err="1" smtClean="0"/>
              <a:t>database</a:t>
            </a:r>
            <a:r>
              <a:rPr lang="pl-PL" dirty="0" smtClean="0"/>
              <a:t> (v.7.0),</a:t>
            </a:r>
            <a:br>
              <a:rPr lang="pl-PL" dirty="0" smtClean="0"/>
            </a:br>
            <a:r>
              <a:rPr lang="pl-PL" dirty="0" err="1" smtClean="0"/>
              <a:t>archival</a:t>
            </a:r>
            <a:r>
              <a:rPr lang="pl-PL" dirty="0" smtClean="0"/>
              <a:t> </a:t>
            </a:r>
            <a:r>
              <a:rPr lang="pl-PL" dirty="0" err="1" smtClean="0"/>
              <a:t>fond</a:t>
            </a:r>
            <a:r>
              <a:rPr lang="pl-PL" dirty="0" smtClean="0"/>
              <a:t>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8194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5284068" cy="34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Obraz 1"/>
          <p:cNvPicPr>
            <a:picLocks noChangeAspect="1" noChangeArrowheads="1"/>
          </p:cNvPicPr>
          <p:nvPr/>
        </p:nvPicPr>
        <p:blipFill>
          <a:blip r:embed="rId3" cstate="print"/>
          <a:srcRect l="15439" t="23236" r="15504" b="22179"/>
          <a:stretch>
            <a:fillRect/>
          </a:stretch>
        </p:blipFill>
        <p:spPr bwMode="auto">
          <a:xfrm>
            <a:off x="1619672" y="3068960"/>
            <a:ext cx="724765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IZA </a:t>
            </a:r>
            <a:r>
              <a:rPr lang="pl-PL" dirty="0" err="1" smtClean="0"/>
              <a:t>database</a:t>
            </a:r>
            <a:r>
              <a:rPr lang="pl-PL" dirty="0" smtClean="0"/>
              <a:t> (v.7.0),</a:t>
            </a:r>
            <a:br>
              <a:rPr lang="pl-PL" dirty="0" smtClean="0"/>
            </a:br>
            <a:r>
              <a:rPr lang="pl-PL" dirty="0" err="1" smtClean="0"/>
              <a:t>item-level</a:t>
            </a:r>
            <a:r>
              <a:rPr lang="pl-PL" dirty="0" smtClean="0"/>
              <a:t>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9218" name="Obraz 1"/>
          <p:cNvPicPr>
            <a:picLocks noChangeAspect="1" noChangeArrowheads="1"/>
          </p:cNvPicPr>
          <p:nvPr/>
        </p:nvPicPr>
        <p:blipFill>
          <a:blip r:embed="rId2" cstate="print"/>
          <a:srcRect l="15584" t="22845" r="15791" b="22571"/>
          <a:stretch>
            <a:fillRect/>
          </a:stretch>
        </p:blipFill>
        <p:spPr bwMode="auto">
          <a:xfrm>
            <a:off x="395536" y="1196752"/>
            <a:ext cx="6522447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Obraz 1"/>
          <p:cNvPicPr>
            <a:picLocks noChangeAspect="1" noChangeArrowheads="1"/>
          </p:cNvPicPr>
          <p:nvPr/>
        </p:nvPicPr>
        <p:blipFill>
          <a:blip r:embed="rId3" cstate="print"/>
          <a:srcRect l="15430" t="23810" r="15494" b="27745"/>
          <a:stretch>
            <a:fillRect/>
          </a:stretch>
        </p:blipFill>
        <p:spPr bwMode="auto">
          <a:xfrm>
            <a:off x="1979712" y="3429000"/>
            <a:ext cx="6982413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IZA </a:t>
            </a:r>
            <a:r>
              <a:rPr lang="pl-PL" dirty="0" err="1" smtClean="0"/>
              <a:t>database</a:t>
            </a:r>
            <a:r>
              <a:rPr lang="pl-PL" dirty="0" smtClean="0"/>
              <a:t> (v.7.0),</a:t>
            </a:r>
            <a:br>
              <a:rPr lang="pl-PL" dirty="0" smtClean="0"/>
            </a:br>
            <a:r>
              <a:rPr lang="pl-PL" dirty="0" err="1" smtClean="0"/>
              <a:t>search</a:t>
            </a:r>
            <a:r>
              <a:rPr lang="pl-PL" dirty="0" smtClean="0"/>
              <a:t> </a:t>
            </a:r>
            <a:r>
              <a:rPr lang="pl-PL" dirty="0" err="1" smtClean="0"/>
              <a:t>engine</a:t>
            </a:r>
            <a:r>
              <a:rPr lang="pl-PL" dirty="0" smtClean="0"/>
              <a:t> and </a:t>
            </a:r>
            <a:r>
              <a:rPr lang="pl-PL" dirty="0" err="1" smtClean="0"/>
              <a:t>reports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42" name="Obraz 1"/>
          <p:cNvPicPr>
            <a:picLocks noChangeAspect="1" noChangeArrowheads="1"/>
          </p:cNvPicPr>
          <p:nvPr/>
        </p:nvPicPr>
        <p:blipFill>
          <a:blip r:embed="rId2" cstate="print"/>
          <a:srcRect l="24867" t="22688" r="24805" b="22928"/>
          <a:stretch>
            <a:fillRect/>
          </a:stretch>
        </p:blipFill>
        <p:spPr bwMode="auto">
          <a:xfrm>
            <a:off x="395535" y="1196752"/>
            <a:ext cx="5265287" cy="32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Obraz 1"/>
          <p:cNvPicPr>
            <a:picLocks noChangeAspect="1" noChangeArrowheads="1"/>
          </p:cNvPicPr>
          <p:nvPr/>
        </p:nvPicPr>
        <p:blipFill>
          <a:blip r:embed="rId3" cstate="print"/>
          <a:srcRect l="24226" t="22714" r="24408" b="23746"/>
          <a:stretch>
            <a:fillRect/>
          </a:stretch>
        </p:blipFill>
        <p:spPr bwMode="auto">
          <a:xfrm>
            <a:off x="3491880" y="3284984"/>
            <a:ext cx="5138738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SEZAM </a:t>
            </a:r>
            <a:r>
              <a:rPr lang="pl-PL" dirty="0" smtClean="0"/>
              <a:t>and IZA </a:t>
            </a:r>
            <a:r>
              <a:rPr lang="pl-PL" dirty="0" err="1" smtClean="0"/>
              <a:t>online</a:t>
            </a:r>
            <a:r>
              <a:rPr lang="pl-PL" dirty="0" smtClean="0"/>
              <a:t> </a:t>
            </a:r>
            <a:r>
              <a:rPr lang="pl-PL" dirty="0" err="1" smtClean="0"/>
              <a:t>search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762343" cy="40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92696"/>
            <a:ext cx="4104456" cy="562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</TotalTime>
  <Words>161</Words>
  <Application>Microsoft Office PowerPoint</Application>
  <PresentationFormat>Pokaz na ekranie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Początek</vt:lpstr>
      <vt:lpstr>The Integrated Archival Information System “ZoSIA”  and Its Implications for Archival Descriptive and Reference Practices in the Polish State Archives </vt:lpstr>
      <vt:lpstr>SEZAM database (v.6.2),  fonds-level description</vt:lpstr>
      <vt:lpstr>SEZAM database (v.6.2), description of an archvial fond</vt:lpstr>
      <vt:lpstr>SEZAM database (v.6.2), accession and deaccession registers </vt:lpstr>
      <vt:lpstr>SEZAM database (v.6.2), search engine and reports </vt:lpstr>
      <vt:lpstr>IZA database (v.7.0), archival fond description</vt:lpstr>
      <vt:lpstr>IZA database (v.7.0), item-level description</vt:lpstr>
      <vt:lpstr>IZA database (v.7.0), search engine and reports </vt:lpstr>
      <vt:lpstr>SEZAM and IZA online search </vt:lpstr>
      <vt:lpstr>The Integrated Archival Information System “ZoSIA”, main screen </vt:lpstr>
      <vt:lpstr>The Integrated Archival Information System “ZoSIA”, list of archival fonds and collections</vt:lpstr>
      <vt:lpstr>The Integrated Archival Information System “ZoSIA”, list of series and record units in an archival fond or collecton</vt:lpstr>
      <vt:lpstr>The Integrated Archival Information System “ZoSIA”, fond-level description</vt:lpstr>
      <vt:lpstr>The Integrated Archival Information System “ZoSIA”, unit and object-level description</vt:lpstr>
      <vt:lpstr>The Integrated Archival Information System “ZoSIA”, search engine and reports</vt:lpstr>
      <vt:lpstr>“szukajwarchiwach.pl” portal,  online search</vt:lpstr>
      <vt:lpstr>“szukajwarchiwach.pl” portal, fonds-level description </vt:lpstr>
      <vt:lpstr>“szukajwarchiwach.pl” portal, unit-level description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Nowozycki Bartosz</dc:creator>
  <cp:lastModifiedBy>BNowozycki</cp:lastModifiedBy>
  <cp:revision>16</cp:revision>
  <dcterms:created xsi:type="dcterms:W3CDTF">2017-08-07T11:55:30Z</dcterms:created>
  <dcterms:modified xsi:type="dcterms:W3CDTF">2017-08-07T14:16:24Z</dcterms:modified>
</cp:coreProperties>
</file>