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7"/>
  </p:notesMasterIdLst>
  <p:handoutMasterIdLst>
    <p:handoutMasterId r:id="rId28"/>
  </p:handoutMasterIdLst>
  <p:sldIdLst>
    <p:sldId id="492" r:id="rId2"/>
    <p:sldId id="519" r:id="rId3"/>
    <p:sldId id="517" r:id="rId4"/>
    <p:sldId id="518" r:id="rId5"/>
    <p:sldId id="520" r:id="rId6"/>
    <p:sldId id="521" r:id="rId7"/>
    <p:sldId id="488" r:id="rId8"/>
    <p:sldId id="522" r:id="rId9"/>
    <p:sldId id="497" r:id="rId10"/>
    <p:sldId id="489" r:id="rId11"/>
    <p:sldId id="500" r:id="rId12"/>
    <p:sldId id="499" r:id="rId13"/>
    <p:sldId id="501" r:id="rId14"/>
    <p:sldId id="524" r:id="rId15"/>
    <p:sldId id="526" r:id="rId16"/>
    <p:sldId id="527" r:id="rId17"/>
    <p:sldId id="528" r:id="rId18"/>
    <p:sldId id="529" r:id="rId19"/>
    <p:sldId id="531" r:id="rId20"/>
    <p:sldId id="512" r:id="rId21"/>
    <p:sldId id="509" r:id="rId22"/>
    <p:sldId id="533" r:id="rId23"/>
    <p:sldId id="508" r:id="rId24"/>
    <p:sldId id="470" r:id="rId25"/>
    <p:sldId id="532" r:id="rId26"/>
  </p:sldIdLst>
  <p:sldSz cx="9144000" cy="6858000" type="screen4x3"/>
  <p:notesSz cx="6888163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5050"/>
    <a:srgbClr val="008000"/>
    <a:srgbClr val="CCFFFF"/>
    <a:srgbClr val="CCFF66"/>
    <a:srgbClr val="FFFFCC"/>
    <a:srgbClr val="CC3300"/>
    <a:srgbClr val="CCCC00"/>
    <a:srgbClr val="CC0000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8" autoAdjust="0"/>
    <p:restoredTop sz="94576" autoAdjust="0"/>
  </p:normalViewPr>
  <p:slideViewPr>
    <p:cSldViewPr>
      <p:cViewPr varScale="1">
        <p:scale>
          <a:sx n="110" d="100"/>
          <a:sy n="110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24" y="-84"/>
      </p:cViewPr>
      <p:guideLst>
        <p:guide orient="horz" pos="3158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4980" cy="50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13" tIns="47406" rIns="94813" bIns="47406" numCol="1" anchor="t" anchorCtr="0" compatLnSpc="1">
            <a:prstTxWarp prst="textNoShape">
              <a:avLst/>
            </a:prstTxWarp>
          </a:bodyPr>
          <a:lstStyle>
            <a:lvl1pPr defTabSz="94850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185" y="0"/>
            <a:ext cx="2984980" cy="50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13" tIns="47406" rIns="94813" bIns="47406" numCol="1" anchor="t" anchorCtr="0" compatLnSpc="1">
            <a:prstTxWarp prst="textNoShape">
              <a:avLst/>
            </a:prstTxWarp>
          </a:bodyPr>
          <a:lstStyle>
            <a:lvl1pPr algn="r" defTabSz="94850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520707"/>
            <a:ext cx="2984980" cy="50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13" tIns="47406" rIns="94813" bIns="47406" numCol="1" anchor="b" anchorCtr="0" compatLnSpc="1">
            <a:prstTxWarp prst="textNoShape">
              <a:avLst/>
            </a:prstTxWarp>
          </a:bodyPr>
          <a:lstStyle>
            <a:lvl1pPr defTabSz="94850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185" y="9520707"/>
            <a:ext cx="2984980" cy="50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13" tIns="47406" rIns="94813" bIns="47406" numCol="1" anchor="b" anchorCtr="0" compatLnSpc="1">
            <a:prstTxWarp prst="textNoShape">
              <a:avLst/>
            </a:prstTxWarp>
          </a:bodyPr>
          <a:lstStyle>
            <a:lvl1pPr algn="r" defTabSz="94850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C0B5EA-E131-48D3-AC11-4AF32BF7F59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620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4980" cy="50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13" tIns="47406" rIns="94813" bIns="47406" numCol="1" anchor="t" anchorCtr="0" compatLnSpc="1">
            <a:prstTxWarp prst="textNoShape">
              <a:avLst/>
            </a:prstTxWarp>
          </a:bodyPr>
          <a:lstStyle>
            <a:lvl1pPr defTabSz="94850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540" y="0"/>
            <a:ext cx="2984980" cy="50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13" tIns="47406" rIns="94813" bIns="47406" numCol="1" anchor="t" anchorCtr="0" compatLnSpc="1">
            <a:prstTxWarp prst="textNoShape">
              <a:avLst/>
            </a:prstTxWarp>
          </a:bodyPr>
          <a:lstStyle>
            <a:lvl1pPr algn="r" defTabSz="94850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476" y="4760356"/>
            <a:ext cx="5509214" cy="451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13" tIns="47406" rIns="94813" bIns="47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518976"/>
            <a:ext cx="2984980" cy="50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13" tIns="47406" rIns="94813" bIns="47406" numCol="1" anchor="b" anchorCtr="0" compatLnSpc="1">
            <a:prstTxWarp prst="textNoShape">
              <a:avLst/>
            </a:prstTxWarp>
          </a:bodyPr>
          <a:lstStyle>
            <a:lvl1pPr defTabSz="94850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540" y="9518976"/>
            <a:ext cx="2984980" cy="50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13" tIns="47406" rIns="94813" bIns="47406" numCol="1" anchor="b" anchorCtr="0" compatLnSpc="1">
            <a:prstTxWarp prst="textNoShape">
              <a:avLst/>
            </a:prstTxWarp>
          </a:bodyPr>
          <a:lstStyle>
            <a:lvl1pPr algn="r" defTabSz="94850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C38198-FC03-4478-A46C-51E7D2FD3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Mottak og gjennomstrømming</a:t>
            </a:r>
            <a:r>
              <a:rPr lang="nb-NO" baseline="0" dirty="0" smtClean="0"/>
              <a:t> av digitale arkiver</a:t>
            </a:r>
          </a:p>
          <a:p>
            <a:r>
              <a:rPr lang="nb-NO" baseline="0" dirty="0" smtClean="0"/>
              <a:t>Ligger nå på om lag 300 pr. år</a:t>
            </a:r>
          </a:p>
          <a:p>
            <a:r>
              <a:rPr lang="nb-NO" baseline="0" dirty="0" smtClean="0"/>
              <a:t>Vi har regnet ut at Riksarkivets utgifter til test av ett system, ligger på ca. 40 tusen</a:t>
            </a:r>
          </a:p>
          <a:p>
            <a:endParaRPr lang="nb-NO" baseline="0" dirty="0" smtClean="0"/>
          </a:p>
          <a:p>
            <a:r>
              <a:rPr lang="nb-NO" baseline="0" dirty="0" smtClean="0"/>
              <a:t>Beregninger som ble gjort i forbindelse med </a:t>
            </a:r>
            <a:r>
              <a:rPr lang="nb-NO" baseline="0" dirty="0" err="1" smtClean="0"/>
              <a:t>eArkiv-rapporten</a:t>
            </a:r>
            <a:r>
              <a:rPr lang="nb-NO" baseline="0" dirty="0" smtClean="0"/>
              <a:t> i 2014 </a:t>
            </a:r>
          </a:p>
          <a:p>
            <a:r>
              <a:rPr lang="nb-NO" baseline="0" dirty="0" smtClean="0"/>
              <a:t>viser at det er ca. 6000 systemer i statlig sektor som er underlagt arkivlovens krav om deponering</a:t>
            </a:r>
          </a:p>
          <a:p>
            <a:endParaRPr lang="nb-NO" baseline="0" dirty="0" smtClean="0"/>
          </a:p>
          <a:p>
            <a:r>
              <a:rPr lang="nb-NO" baseline="0" dirty="0" smtClean="0"/>
              <a:t>Tallene og det dertil hørende Regnestykket tilsier at vi må 4 doble kapasiteten vår, hvis vi skal fortsette å jobbe som i dag</a:t>
            </a:r>
          </a:p>
          <a:p>
            <a:r>
              <a:rPr lang="nb-NO" baseline="0" dirty="0" smtClean="0"/>
              <a:t>Alternativet er å gjøre ting på en annen måte…</a:t>
            </a:r>
          </a:p>
          <a:p>
            <a:endParaRPr lang="nb-NO" baseline="0" dirty="0" smtClean="0"/>
          </a:p>
          <a:p>
            <a:r>
              <a:rPr lang="nb-NO" baseline="0" dirty="0" smtClean="0"/>
              <a:t>Svaret gir seg selv – vi må etablere helt nye metoder og arbeidsformer</a:t>
            </a:r>
          </a:p>
          <a:p>
            <a:r>
              <a:rPr lang="nb-NO" baseline="0" dirty="0" smtClean="0"/>
              <a:t>… og ikke minst – finne og fjerne flaskehalsene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Dette er det andre som har funnet ut av – og da kommer det gjerne pålegg fra de som styrer oss….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DECB4-44D3-4881-97A1-5A2F0B59CE47}" type="slidenum">
              <a:rPr lang="nb-NO" smtClean="0"/>
              <a:pPr/>
              <a:t>7</a:t>
            </a:fld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81">
              <a:defRPr/>
            </a:pPr>
            <a:r>
              <a:rPr lang="nb-NO" dirty="0" smtClean="0"/>
              <a:t>For å legge til rette for dette … </a:t>
            </a:r>
            <a:r>
              <a:rPr lang="nb-NO" dirty="0" smtClean="0">
                <a:sym typeface="Wingdings" panose="05000000000000000000" pitchFamily="2" charset="2"/>
              </a:rPr>
              <a:t> neste bilde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38198-FC03-4478-A46C-51E7D2FD3B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9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81">
              <a:defRPr/>
            </a:pPr>
            <a:r>
              <a:rPr lang="nb-NO" dirty="0" smtClean="0"/>
              <a:t>For å legge til rette for dette … </a:t>
            </a:r>
            <a:r>
              <a:rPr lang="nb-NO" dirty="0" smtClean="0">
                <a:sym typeface="Wingdings" panose="05000000000000000000" pitchFamily="2" charset="2"/>
              </a:rPr>
              <a:t> neste bilde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38198-FC03-4478-A46C-51E7D2FD3B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9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81">
              <a:defRPr/>
            </a:pPr>
            <a:r>
              <a:rPr lang="nb-NO" dirty="0" smtClean="0"/>
              <a:t>For å legge til rette for dette … </a:t>
            </a:r>
            <a:r>
              <a:rPr lang="nb-NO" dirty="0" smtClean="0">
                <a:sym typeface="Wingdings" panose="05000000000000000000" pitchFamily="2" charset="2"/>
              </a:rPr>
              <a:t> neste bilde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38198-FC03-4478-A46C-51E7D2FD3B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9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81">
              <a:defRPr/>
            </a:pPr>
            <a:r>
              <a:rPr lang="nb-NO" dirty="0" smtClean="0"/>
              <a:t>For å legge til rette for dette … </a:t>
            </a:r>
            <a:r>
              <a:rPr lang="nb-NO" dirty="0" smtClean="0">
                <a:sym typeface="Wingdings" panose="05000000000000000000" pitchFamily="2" charset="2"/>
              </a:rPr>
              <a:t> neste bilde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38198-FC03-4478-A46C-51E7D2FD3B7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9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81">
              <a:defRPr/>
            </a:pPr>
            <a:r>
              <a:rPr lang="nb-NO" dirty="0" smtClean="0"/>
              <a:t>For å legge til rette for dette … </a:t>
            </a:r>
            <a:r>
              <a:rPr lang="nb-NO" dirty="0" smtClean="0">
                <a:sym typeface="Wingdings" panose="05000000000000000000" pitchFamily="2" charset="2"/>
              </a:rPr>
              <a:t> neste bilde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38198-FC03-4478-A46C-51E7D2FD3B7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9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Arkivleders verktøy</a:t>
            </a:r>
          </a:p>
          <a:p>
            <a:pPr marL="231095" indent="-231095">
              <a:buAutoNum type="arabicPeriod"/>
            </a:pPr>
            <a:r>
              <a:rPr lang="nb-NO" dirty="0" smtClean="0"/>
              <a:t>Dokumentere arkivmaterialet</a:t>
            </a:r>
          </a:p>
          <a:p>
            <a:pPr marL="231095" indent="-231095">
              <a:buAutoNum type="arabicPeriod"/>
            </a:pPr>
            <a:r>
              <a:rPr lang="nb-NO" dirty="0" smtClean="0"/>
              <a:t>Teste arkivpakken</a:t>
            </a:r>
          </a:p>
          <a:p>
            <a:pPr marL="231095" indent="-231095">
              <a:buAutoNum type="arabicPeriod"/>
            </a:pPr>
            <a:r>
              <a:rPr lang="nb-NO" dirty="0" smtClean="0"/>
              <a:t>Opprette</a:t>
            </a:r>
            <a:r>
              <a:rPr lang="nb-NO" baseline="0" dirty="0" smtClean="0"/>
              <a:t> en innleveringspakke</a:t>
            </a:r>
          </a:p>
          <a:p>
            <a:pPr marL="231095" indent="-231095"/>
            <a:endParaRPr lang="nb-NO" dirty="0" smtClean="0"/>
          </a:p>
          <a:p>
            <a:pPr marL="231095" indent="-231095"/>
            <a:r>
              <a:rPr lang="nb-NO" dirty="0" smtClean="0"/>
              <a:t>Målsettingen er å gi dere et verktøy dere behersker – fremmedgjøringen vil</a:t>
            </a:r>
            <a:r>
              <a:rPr lang="nb-NO" baseline="0" dirty="0" smtClean="0"/>
              <a:t> gå ned</a:t>
            </a:r>
            <a:endParaRPr lang="nb-NO" dirty="0" smtClean="0"/>
          </a:p>
          <a:p>
            <a:pPr marL="231095" indent="-231095"/>
            <a:endParaRPr lang="nb-NO" dirty="0" smtClean="0"/>
          </a:p>
          <a:p>
            <a:r>
              <a:rPr lang="nb-NO" dirty="0" smtClean="0"/>
              <a:t>Det er viktig å nevne at dett</a:t>
            </a:r>
            <a:r>
              <a:rPr lang="nb-NO" baseline="0" dirty="0" smtClean="0"/>
              <a:t>e så langt er et forprosjekt </a:t>
            </a:r>
            <a:r>
              <a:rPr lang="nb-NO" dirty="0" smtClean="0"/>
              <a:t>–</a:t>
            </a:r>
          </a:p>
          <a:p>
            <a:r>
              <a:rPr lang="nb-NO" dirty="0" smtClean="0"/>
              <a:t>Vi vet ikke hvilke kostnader prosjektet medfører </a:t>
            </a:r>
          </a:p>
          <a:p>
            <a:r>
              <a:rPr lang="nb-NO" dirty="0" smtClean="0"/>
              <a:t>- og hvem som skal finansiere</a:t>
            </a:r>
            <a:r>
              <a:rPr lang="nb-NO" baseline="0" dirty="0" smtClean="0"/>
              <a:t> et slikt verktøy</a:t>
            </a:r>
          </a:p>
          <a:p>
            <a:r>
              <a:rPr lang="nb-NO" baseline="0" dirty="0" smtClean="0"/>
              <a:t>- I forprosjektet tar vi kun mål av oss å peke på løsninger som avhjelper den sjakkmatt vi vil komme i </a:t>
            </a:r>
            <a:r>
              <a:rPr lang="nb-NO" baseline="0" dirty="0" err="1" smtClean="0"/>
              <a:t>i</a:t>
            </a:r>
            <a:r>
              <a:rPr lang="nb-NO" baseline="0" dirty="0" smtClean="0"/>
              <a:t> nær framtid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38198-FC03-4478-A46C-51E7D2FD3B7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7544" y="1928802"/>
            <a:ext cx="8676456" cy="464347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227919" y="427057"/>
            <a:ext cx="1916113" cy="614521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57224" y="427057"/>
            <a:ext cx="6357982" cy="614521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692695"/>
            <a:ext cx="7992888" cy="87892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9720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7224" y="2214543"/>
            <a:ext cx="82867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57224" y="714356"/>
            <a:ext cx="828677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57224" y="1600200"/>
            <a:ext cx="4000528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68904" y="1600200"/>
            <a:ext cx="403225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7224" y="7207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57224" y="19812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57224" y="26209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45049" y="19812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45049" y="26209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3008313" cy="1233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75074" y="428604"/>
            <a:ext cx="5111750" cy="62151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57224" y="1590654"/>
            <a:ext cx="3008313" cy="4981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8578" y="5214950"/>
            <a:ext cx="8274776" cy="592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57224" y="428604"/>
            <a:ext cx="8286776" cy="4786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58578" y="5771030"/>
            <a:ext cx="8274776" cy="8408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692695"/>
            <a:ext cx="8604448" cy="87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600200"/>
            <a:ext cx="860444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88224" y="6597352"/>
            <a:ext cx="2520280" cy="246221"/>
          </a:xfrm>
          <a:prstGeom prst="rect">
            <a:avLst/>
          </a:prstGeom>
          <a:noFill/>
          <a:ln w="93726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000" dirty="0" smtClean="0">
                <a:ln w="3175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2016.11.15</a:t>
            </a:r>
            <a:r>
              <a:rPr lang="nb-NO" sz="1000" baseline="0" dirty="0" smtClean="0">
                <a:ln w="3175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nb-NO" sz="1000" dirty="0" smtClean="0">
                <a:ln w="3175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DLM Forum</a:t>
            </a:r>
            <a:endParaRPr lang="nb-NO" sz="1000" dirty="0">
              <a:ln w="3175" cmpd="sng">
                <a:solidFill>
                  <a:schemeClr val="accent4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86384" y="6523829"/>
            <a:ext cx="857224" cy="307777"/>
          </a:xfrm>
          <a:prstGeom prst="rect">
            <a:avLst/>
          </a:prstGeom>
          <a:noFill/>
          <a:ln w="93726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50DD9D97-A0C1-49CB-9A60-ED14D6A5F7CD}" type="slidenum">
              <a:rPr lang="nb-NO" sz="1400">
                <a:ln w="3175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‹#›</a:t>
            </a:fld>
            <a:endParaRPr lang="nb-NO" sz="1400" dirty="0">
              <a:ln w="3175" cmpd="sng">
                <a:solidFill>
                  <a:schemeClr val="accent4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Arkivverket - Riksarkivets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63"/>
            <a:ext cx="3960440" cy="6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1" y="836712"/>
            <a:ext cx="6984776" cy="15841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Arkade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5 – The Project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DLM Forum – Oslo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– November 15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" name="AutoShape 2" descr="arcade-buildinglibrariestogether2015_000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55" y="1065807"/>
            <a:ext cx="992225" cy="106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 flipH="1">
            <a:off x="460374" y="3316922"/>
            <a:ext cx="706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 - - Anyone should be able to test  anything  - - anywhere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 flipH="1">
            <a:off x="460375" y="5046705"/>
            <a:ext cx="843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By Erik Aaberg, Department of «Archive and IT Development»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National Archives of Norway, eriaab@arkivverket.no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 rot="19490036">
            <a:off x="4565302" y="3134085"/>
            <a:ext cx="1470900" cy="7114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any data set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912768" cy="6480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- - so we had to make our own system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6810" y="188640"/>
            <a:ext cx="1513662" cy="96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77653"/>
            <a:ext cx="5012977" cy="6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562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innhold 2"/>
          <p:cNvSpPr txBox="1">
            <a:spLocks/>
          </p:cNvSpPr>
          <p:nvPr/>
        </p:nvSpPr>
        <p:spPr bwMode="auto">
          <a:xfrm>
            <a:off x="259904" y="1412776"/>
            <a:ext cx="89289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Specifications (many partners involved) - Q2 2015 - Q1 2016</a:t>
            </a:r>
          </a:p>
          <a:p>
            <a:endParaRPr lang="en-US" sz="2800" kern="0" dirty="0" smtClean="0"/>
          </a:p>
        </p:txBody>
      </p:sp>
      <p:sp>
        <p:nvSpPr>
          <p:cNvPr id="9" name="Plassholder for innhold 2"/>
          <p:cNvSpPr txBox="1">
            <a:spLocks/>
          </p:cNvSpPr>
          <p:nvPr/>
        </p:nvSpPr>
        <p:spPr bwMode="auto">
          <a:xfrm>
            <a:off x="107504" y="3140968"/>
            <a:ext cx="8928992" cy="28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Development Q3 2016 - Q1 2017, Release March/April 2017</a:t>
            </a:r>
          </a:p>
          <a:p>
            <a:r>
              <a:rPr lang="en-US" sz="2400" kern="0" dirty="0" smtClean="0"/>
              <a:t>Stakeholder(s) A: Archive producers and owners </a:t>
            </a:r>
          </a:p>
          <a:p>
            <a:r>
              <a:rPr lang="en-US" sz="2400" kern="0" dirty="0" smtClean="0"/>
              <a:t>Stakeholder(s</a:t>
            </a:r>
            <a:r>
              <a:rPr lang="en-US" sz="2400" kern="0" dirty="0"/>
              <a:t>) </a:t>
            </a:r>
            <a:r>
              <a:rPr lang="en-US" sz="2400" kern="0" dirty="0" smtClean="0"/>
              <a:t>B: Archival institutions</a:t>
            </a:r>
          </a:p>
          <a:p>
            <a:r>
              <a:rPr lang="en-US" sz="2400" kern="0" dirty="0"/>
              <a:t>Stakeholder(s) </a:t>
            </a:r>
            <a:r>
              <a:rPr lang="en-US" sz="2400" kern="0" dirty="0" smtClean="0"/>
              <a:t>C: Software companies and consultants</a:t>
            </a:r>
          </a:p>
          <a:p>
            <a:r>
              <a:rPr lang="en-US" sz="2400" kern="0" dirty="0" smtClean="0"/>
              <a:t>N.B.: We need close cooperation with all partners</a:t>
            </a:r>
            <a:br>
              <a:rPr lang="en-US" sz="2400" kern="0" dirty="0" smtClean="0"/>
            </a:br>
            <a:r>
              <a:rPr lang="en-US" sz="2400" b="1" kern="0" dirty="0" smtClean="0"/>
              <a:t>Extensive rollout is essential</a:t>
            </a:r>
            <a:r>
              <a:rPr lang="en-US" sz="2400" kern="0" dirty="0" smtClean="0"/>
              <a:t>!</a:t>
            </a:r>
          </a:p>
          <a:p>
            <a:pPr lvl="1">
              <a:buFontTx/>
              <a:buNone/>
            </a:pPr>
            <a:endParaRPr lang="en-US" sz="2400" kern="0" dirty="0" smtClean="0"/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 bwMode="auto">
          <a:xfrm>
            <a:off x="271227" y="1875372"/>
            <a:ext cx="8928992" cy="4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Tenders published (Norway and EU) - </a:t>
            </a:r>
            <a:r>
              <a:rPr lang="en-US" sz="2400" kern="0" dirty="0" smtClean="0"/>
              <a:t>April </a:t>
            </a:r>
            <a:r>
              <a:rPr lang="en-US" sz="2400" kern="0" dirty="0" smtClean="0"/>
              <a:t>2016</a:t>
            </a:r>
            <a:endParaRPr lang="en-US" sz="2400" kern="0" dirty="0"/>
          </a:p>
          <a:p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4901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794156"/>
            <a:ext cx="6912768" cy="90665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Arkade</a:t>
            </a:r>
            <a:r>
              <a:rPr lang="en-US" sz="3200" dirty="0" smtClean="0"/>
              <a:t> 5 – Contract was given to: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6810" y="188640"/>
            <a:ext cx="1513662" cy="96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22" y="2348880"/>
            <a:ext cx="4381226" cy="159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innhold 2"/>
          <p:cNvSpPr txBox="1">
            <a:spLocks/>
          </p:cNvSpPr>
          <p:nvPr/>
        </p:nvSpPr>
        <p:spPr bwMode="auto">
          <a:xfrm>
            <a:off x="395536" y="2708920"/>
            <a:ext cx="3384376" cy="96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err="1" smtClean="0"/>
              <a:t>Arkitektum</a:t>
            </a:r>
            <a:r>
              <a:rPr lang="en-US" kern="0" dirty="0" smtClean="0"/>
              <a:t> AS</a:t>
            </a:r>
            <a:br>
              <a:rPr lang="en-US" kern="0" dirty="0" smtClean="0"/>
            </a:br>
            <a:r>
              <a:rPr lang="en-US" sz="2300" kern="0" dirty="0" smtClean="0"/>
              <a:t>(http://www.arkitektum.no)</a:t>
            </a:r>
          </a:p>
          <a:p>
            <a:pPr marL="0" indent="0">
              <a:buNone/>
            </a:pPr>
            <a:endParaRPr lang="en-US" kern="0" dirty="0" smtClean="0"/>
          </a:p>
          <a:p>
            <a:pPr lvl="1">
              <a:buFontTx/>
              <a:buNone/>
            </a:pPr>
            <a:endParaRPr lang="en-US" kern="0" dirty="0" smtClean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 bwMode="auto">
          <a:xfrm>
            <a:off x="107504" y="4365104"/>
            <a:ext cx="89289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A medium-sized company (13 employees) with substantial knowledge of:</a:t>
            </a:r>
          </a:p>
          <a:p>
            <a:pPr lvl="1"/>
            <a:r>
              <a:rPr lang="en-US" sz="1800" kern="0" dirty="0" err="1" smtClean="0"/>
              <a:t>Noark</a:t>
            </a:r>
            <a:r>
              <a:rPr lang="en-US" sz="1800" kern="0" dirty="0" smtClean="0"/>
              <a:t> and other archival standards</a:t>
            </a:r>
          </a:p>
          <a:p>
            <a:pPr lvl="1"/>
            <a:r>
              <a:rPr lang="en-US" sz="1800" kern="0" dirty="0" smtClean="0"/>
              <a:t>Public requirements</a:t>
            </a:r>
          </a:p>
          <a:p>
            <a:pPr lvl="1"/>
            <a:r>
              <a:rPr lang="en-US" sz="1800" kern="0" dirty="0" smtClean="0"/>
              <a:t>IT architecture and modelling</a:t>
            </a:r>
          </a:p>
          <a:p>
            <a:pPr lvl="1"/>
            <a:r>
              <a:rPr lang="en-US" sz="1800" kern="0" dirty="0" smtClean="0"/>
              <a:t>Methods for agile development</a:t>
            </a:r>
          </a:p>
          <a:p>
            <a:r>
              <a:rPr lang="en-US" sz="1800" kern="0" dirty="0" smtClean="0"/>
              <a:t>And </a:t>
            </a:r>
            <a:r>
              <a:rPr lang="en-US" sz="1800" kern="0" dirty="0"/>
              <a:t>with very good </a:t>
            </a:r>
            <a:r>
              <a:rPr lang="en-US" sz="1800" kern="0" dirty="0" smtClean="0"/>
              <a:t>references</a:t>
            </a:r>
          </a:p>
          <a:p>
            <a:endParaRPr lang="en-US" sz="2400" kern="0" dirty="0" smtClean="0"/>
          </a:p>
          <a:p>
            <a:pPr lvl="1">
              <a:buFontTx/>
              <a:buNone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0451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aa\Desktop\Riksarkivet-og-statsarkive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581525" cy="7810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1654"/>
            <a:ext cx="7603582" cy="475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912768" cy="6480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- - but what are the test criteria?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24136" cy="105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7452320" y="4462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389763" y="1196752"/>
            <a:ext cx="6344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b="1" dirty="0" smtClean="0">
                <a:solidFill>
                  <a:schemeClr val="tx1"/>
                </a:solidFill>
              </a:rPr>
              <a:t>Inseparable partners - "ADDML" and Arkade 5</a:t>
            </a:r>
            <a:endParaRPr lang="nb-NO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812540"/>
            <a:ext cx="7272808" cy="53170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So what is ADDML?</a:t>
            </a:r>
            <a:endParaRPr lang="en-US" sz="32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07504" y="1700808"/>
            <a:ext cx="891827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We have the ADDML XSD (Schema) -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Flexible, though with some limitations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 We have the ADDML XML (in compliance with the XSD)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 addml.xml file describes in detail the expected content,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formats, and dependencies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 Flexible definitions of data, but precise descriptions when defined 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Most, if not all, relevant archival formats can be described in </a:t>
            </a:r>
            <a:r>
              <a:rPr lang="en-US" sz="2200" dirty="0" smtClean="0">
                <a:solidFill>
                  <a:schemeClr val="tx1"/>
                </a:solidFill>
              </a:rPr>
              <a:t>ADDML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391816" cy="13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20480" cy="209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546" y="1655710"/>
            <a:ext cx="3997115" cy="348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7992888" cy="720079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ADDML - An overview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412990" cy="10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67544" y="4009948"/>
            <a:ext cx="2376264" cy="22319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ADDML/ARKADE validations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Files and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Fields, formats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Relations - foreign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Upper/lower bounds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Processes -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Processes - Validation</a:t>
            </a:r>
          </a:p>
          <a:p>
            <a:endParaRPr lang="en-US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203848" y="4009675"/>
            <a:ext cx="2664296" cy="22775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ADDML/ARKADE validations: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Files and their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XML being well formed -</a:t>
            </a:r>
            <a:br>
              <a:rPr lang="en-US" sz="1400" dirty="0" smtClean="0"/>
            </a:br>
            <a:r>
              <a:rPr lang="en-US" sz="1400" dirty="0" smtClean="0"/>
              <a:t>and valid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More to come in 2017:</a:t>
            </a:r>
            <a:br>
              <a:rPr lang="en-US" sz="1400" b="1" dirty="0" smtClean="0"/>
            </a:br>
            <a:r>
              <a:rPr lang="en-US" sz="1400" b="1" dirty="0" smtClean="0"/>
              <a:t>"Components"</a:t>
            </a:r>
          </a:p>
          <a:p>
            <a:endParaRPr lang="en-US" dirty="0"/>
          </a:p>
        </p:txBody>
      </p:sp>
      <p:cxnSp>
        <p:nvCxnSpPr>
          <p:cNvPr id="4" name="Rett pil 3"/>
          <p:cNvCxnSpPr>
            <a:endCxn id="2" idx="0"/>
          </p:cNvCxnSpPr>
          <p:nvPr/>
        </p:nvCxnSpPr>
        <p:spPr bwMode="auto">
          <a:xfrm flipH="1">
            <a:off x="1655676" y="3649635"/>
            <a:ext cx="396044" cy="3603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Rett pil 10"/>
          <p:cNvCxnSpPr>
            <a:endCxn id="8" idx="0"/>
          </p:cNvCxnSpPr>
          <p:nvPr/>
        </p:nvCxnSpPr>
        <p:spPr bwMode="auto">
          <a:xfrm>
            <a:off x="3419872" y="3649635"/>
            <a:ext cx="1116124" cy="360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93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6912768" cy="64807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ADDML and our various data extracts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700808"/>
            <a:ext cx="8820472" cy="36004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err="1" smtClean="0"/>
              <a:t>Noark</a:t>
            </a:r>
            <a:r>
              <a:rPr lang="en-US" sz="2600" dirty="0" smtClean="0"/>
              <a:t> 3: A generic ADDML definition is made</a:t>
            </a:r>
          </a:p>
          <a:p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en-US" sz="2600" dirty="0" smtClean="0"/>
              <a:t>Noark-4: ADDML generated on-the-fly by </a:t>
            </a:r>
            <a:r>
              <a:rPr lang="en-US" sz="2600" dirty="0" err="1" smtClean="0"/>
              <a:t>Arkade</a:t>
            </a:r>
            <a:r>
              <a:rPr lang="en-US" sz="2600" dirty="0" smtClean="0"/>
              <a:t> 5</a:t>
            </a:r>
            <a:br>
              <a:rPr lang="en-US" sz="2600" dirty="0" smtClean="0"/>
            </a:br>
            <a:r>
              <a:rPr lang="en-US" sz="2400" dirty="0" smtClean="0"/>
              <a:t>(using properties of the N-4 file structure)</a:t>
            </a:r>
          </a:p>
          <a:p>
            <a:endParaRPr lang="en-US" sz="2600" u="sng" dirty="0" smtClean="0"/>
          </a:p>
          <a:p>
            <a:pPr>
              <a:lnSpc>
                <a:spcPct val="120000"/>
              </a:lnSpc>
            </a:pPr>
            <a:r>
              <a:rPr lang="en-US" sz="2600" dirty="0" err="1" smtClean="0"/>
              <a:t>Noark</a:t>
            </a:r>
            <a:r>
              <a:rPr lang="en-US" sz="2600" dirty="0" smtClean="0"/>
              <a:t> 5: "</a:t>
            </a:r>
            <a:r>
              <a:rPr lang="en-US" sz="2600" dirty="0" err="1" smtClean="0"/>
              <a:t>dataObjects</a:t>
            </a:r>
            <a:r>
              <a:rPr lang="en-US" sz="2600" dirty="0" smtClean="0"/>
              <a:t>" - 100% XML/"</a:t>
            </a:r>
            <a:r>
              <a:rPr lang="en-US" sz="2600" dirty="0" err="1" smtClean="0"/>
              <a:t>dataObject</a:t>
            </a:r>
            <a:r>
              <a:rPr lang="en-US" sz="2600" dirty="0" smtClean="0"/>
              <a:t>" based - so -</a:t>
            </a:r>
            <a:br>
              <a:rPr lang="en-US" sz="2600" dirty="0" smtClean="0"/>
            </a:br>
            <a:r>
              <a:rPr lang="en-US" sz="2600" dirty="0" smtClean="0"/>
              <a:t>in addition to ADDML "standard" - we have built in some extra testing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Specialized systems: ADDML must  be produced - </a:t>
            </a:r>
            <a:r>
              <a:rPr lang="en-US" sz="2600" b="1" u="sng" dirty="0" smtClean="0"/>
              <a:t>one per system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5" y="158084"/>
            <a:ext cx="1800200" cy="87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935579" y="836712"/>
            <a:ext cx="74403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</a:rPr>
              <a:t>Arkadukt</a:t>
            </a:r>
            <a:r>
              <a:rPr lang="en-US" sz="2200" b="1" dirty="0" smtClean="0">
                <a:solidFill>
                  <a:schemeClr val="tx1"/>
                </a:solidFill>
              </a:rPr>
              <a:t> - our software for production of ADDML files</a:t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(to be upgraded in 2017)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0330"/>
            <a:ext cx="7884368" cy="37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9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001000" cy="5317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Flow Chart – ADDML and Data Sets</a:t>
            </a:r>
            <a:endParaRPr lang="en-US" sz="3600" dirty="0"/>
          </a:p>
        </p:txBody>
      </p:sp>
      <p:sp>
        <p:nvSpPr>
          <p:cNvPr id="5" name="Magnetplate 4"/>
          <p:cNvSpPr/>
          <p:nvPr/>
        </p:nvSpPr>
        <p:spPr bwMode="auto">
          <a:xfrm>
            <a:off x="539552" y="1988840"/>
            <a:ext cx="2304256" cy="1449452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Record Management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(DB)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Prosess 7"/>
          <p:cNvSpPr/>
          <p:nvPr/>
        </p:nvSpPr>
        <p:spPr bwMode="auto">
          <a:xfrm>
            <a:off x="755576" y="4221088"/>
            <a:ext cx="1872208" cy="1368152"/>
          </a:xfrm>
          <a:prstGeom prst="flowChart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Extracts: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CSV and/or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Fixed Length and/or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XML-files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ess 9"/>
          <p:cNvSpPr/>
          <p:nvPr/>
        </p:nvSpPr>
        <p:spPr bwMode="auto">
          <a:xfrm>
            <a:off x="3230895" y="2132856"/>
            <a:ext cx="2376265" cy="792088"/>
          </a:xfrm>
          <a:prstGeom prst="flowChartProcess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data-</a:t>
            </a:r>
            <a:r>
              <a:rPr lang="en-US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(manual)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ess 10"/>
          <p:cNvSpPr/>
          <p:nvPr/>
        </p:nvSpPr>
        <p:spPr bwMode="auto">
          <a:xfrm>
            <a:off x="4355976" y="3861048"/>
            <a:ext cx="3672408" cy="720080"/>
          </a:xfrm>
          <a:prstGeom prst="flowChartProcess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Field and Data definitions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”ADDML XML”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ett pil 12"/>
          <p:cNvCxnSpPr/>
          <p:nvPr/>
        </p:nvCxnSpPr>
        <p:spPr bwMode="auto">
          <a:xfrm>
            <a:off x="1547664" y="3429000"/>
            <a:ext cx="0" cy="792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Venstre klammeparentes 16"/>
          <p:cNvSpPr/>
          <p:nvPr/>
        </p:nvSpPr>
        <p:spPr bwMode="auto">
          <a:xfrm rot="5400000">
            <a:off x="1745940" y="26876"/>
            <a:ext cx="648072" cy="3131840"/>
          </a:xfrm>
          <a:prstGeom prst="leftBrac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1603896" y="1556792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Archivist</a:t>
            </a:r>
          </a:p>
        </p:txBody>
      </p:sp>
      <p:sp>
        <p:nvSpPr>
          <p:cNvPr id="20" name="Venstre klammeparentes 19"/>
          <p:cNvSpPr/>
          <p:nvPr/>
        </p:nvSpPr>
        <p:spPr bwMode="auto">
          <a:xfrm rot="5400000">
            <a:off x="6264188" y="-855476"/>
            <a:ext cx="648072" cy="4896544"/>
          </a:xfrm>
          <a:prstGeom prst="leftBrac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5236821" y="1556792"/>
            <a:ext cx="240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Archival Institutions</a:t>
            </a:r>
          </a:p>
        </p:txBody>
      </p:sp>
      <p:cxnSp>
        <p:nvCxnSpPr>
          <p:cNvPr id="22" name="Rett pil 21"/>
          <p:cNvCxnSpPr>
            <a:stCxn id="8" idx="3"/>
            <a:endCxn id="10" idx="1"/>
          </p:cNvCxnSpPr>
          <p:nvPr/>
        </p:nvCxnSpPr>
        <p:spPr bwMode="auto">
          <a:xfrm flipV="1">
            <a:off x="2627784" y="2528900"/>
            <a:ext cx="603111" cy="23762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7" name="Rett pil 26"/>
          <p:cNvCxnSpPr>
            <a:stCxn id="10" idx="2"/>
            <a:endCxn id="11" idx="0"/>
          </p:cNvCxnSpPr>
          <p:nvPr/>
        </p:nvCxnSpPr>
        <p:spPr bwMode="auto">
          <a:xfrm>
            <a:off x="4419028" y="2924944"/>
            <a:ext cx="1773152" cy="9361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Rett pil 30"/>
          <p:cNvCxnSpPr>
            <a:stCxn id="11" idx="2"/>
            <a:endCxn id="34" idx="0"/>
          </p:cNvCxnSpPr>
          <p:nvPr/>
        </p:nvCxnSpPr>
        <p:spPr bwMode="auto">
          <a:xfrm flipH="1">
            <a:off x="6156176" y="4581128"/>
            <a:ext cx="36004" cy="11521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Sylinder 31"/>
          <p:cNvSpPr txBox="1"/>
          <p:nvPr/>
        </p:nvSpPr>
        <p:spPr>
          <a:xfrm>
            <a:off x="5486730" y="30596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Automatic             (</a:t>
            </a:r>
            <a:r>
              <a:rPr lang="en-US" sz="1800" b="1" dirty="0" err="1" smtClean="0"/>
              <a:t>Arkadukt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sp>
        <p:nvSpPr>
          <p:cNvPr id="33" name="TekstSylinder 32"/>
          <p:cNvSpPr txBox="1"/>
          <p:nvPr/>
        </p:nvSpPr>
        <p:spPr>
          <a:xfrm>
            <a:off x="6300192" y="4797152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Compliance test</a:t>
            </a:r>
            <a:br>
              <a:rPr lang="en-US" sz="1800" b="1" dirty="0" smtClean="0"/>
            </a:br>
            <a:r>
              <a:rPr lang="en-US" sz="1800" b="1" dirty="0" smtClean="0"/>
              <a:t>(</a:t>
            </a:r>
            <a:r>
              <a:rPr lang="en-US" sz="1800" b="1" dirty="0" err="1" smtClean="0"/>
              <a:t>Arkade</a:t>
            </a:r>
            <a:r>
              <a:rPr lang="en-US" sz="1800" b="1" dirty="0" smtClean="0"/>
              <a:t> 5)</a:t>
            </a:r>
            <a:endParaRPr lang="en-US" sz="1800" b="1" dirty="0"/>
          </a:p>
        </p:txBody>
      </p:sp>
      <p:sp>
        <p:nvSpPr>
          <p:cNvPr id="34" name="Prosess 33"/>
          <p:cNvSpPr/>
          <p:nvPr/>
        </p:nvSpPr>
        <p:spPr bwMode="auto">
          <a:xfrm>
            <a:off x="5220072" y="5733256"/>
            <a:ext cx="1872208" cy="792088"/>
          </a:xfrm>
          <a:prstGeom prst="flowChartProcess">
            <a:avLst/>
          </a:prstGeom>
          <a:solidFill>
            <a:srgbClr val="66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Safe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Storage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Prosess 39"/>
          <p:cNvSpPr/>
          <p:nvPr/>
        </p:nvSpPr>
        <p:spPr bwMode="auto">
          <a:xfrm>
            <a:off x="6804248" y="2132856"/>
            <a:ext cx="1872208" cy="792088"/>
          </a:xfrm>
          <a:prstGeom prst="flowChartProcess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ADDML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Rett pil 45"/>
          <p:cNvCxnSpPr>
            <a:stCxn id="40" idx="2"/>
            <a:endCxn id="11" idx="0"/>
          </p:cNvCxnSpPr>
          <p:nvPr/>
        </p:nvCxnSpPr>
        <p:spPr bwMode="auto">
          <a:xfrm flipH="1">
            <a:off x="6192180" y="2924944"/>
            <a:ext cx="1548172" cy="9361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Rett pil 58"/>
          <p:cNvCxnSpPr>
            <a:stCxn id="8" idx="2"/>
            <a:endCxn id="34" idx="1"/>
          </p:cNvCxnSpPr>
          <p:nvPr/>
        </p:nvCxnSpPr>
        <p:spPr bwMode="auto">
          <a:xfrm>
            <a:off x="1691680" y="5589240"/>
            <a:ext cx="3528392" cy="5400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94" y="116632"/>
            <a:ext cx="1480765" cy="57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4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1" grpId="1" animBg="1"/>
      <p:bldP spid="17" grpId="0" animBg="1"/>
      <p:bldP spid="19" grpId="0"/>
      <p:bldP spid="20" grpId="0" animBg="1"/>
      <p:bldP spid="21" grpId="0"/>
      <p:bldP spid="32" grpId="0"/>
      <p:bldP spid="32" grpId="1"/>
      <p:bldP spid="33" grpId="0"/>
      <p:bldP spid="34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6912768" cy="6480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Core elements for the software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1368151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100% generic </a:t>
            </a:r>
            <a:r>
              <a:rPr lang="en-US" sz="2600" dirty="0" smtClean="0"/>
              <a:t>testing </a:t>
            </a:r>
            <a:r>
              <a:rPr lang="en-US" sz="2600" dirty="0" smtClean="0"/>
              <a:t>- based solely on data and the ADDML</a:t>
            </a:r>
          </a:p>
          <a:p>
            <a:r>
              <a:rPr lang="en-US" sz="2600" dirty="0" smtClean="0"/>
              <a:t>Must read, test, log, present reports - and produce packages</a:t>
            </a:r>
          </a:p>
          <a:p>
            <a:r>
              <a:rPr lang="en-US" sz="2600" dirty="0" smtClean="0"/>
              <a:t>Module based, API provided, SOA architecture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6810" y="188640"/>
            <a:ext cx="1513662" cy="96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innhold 2"/>
          <p:cNvSpPr txBox="1">
            <a:spLocks/>
          </p:cNvSpPr>
          <p:nvPr/>
        </p:nvSpPr>
        <p:spPr bwMode="auto">
          <a:xfrm>
            <a:off x="179512" y="5517232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kern="0" dirty="0" smtClean="0"/>
              <a:t>Everything based on open software and published on GitHub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203848" y="2843644"/>
            <a:ext cx="21602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noAutofit/>
          </a:bodyPr>
          <a:lstStyle/>
          <a:p>
            <a:pPr algn="ctr"/>
            <a:r>
              <a:rPr lang="nb-NO" dirty="0" smtClean="0"/>
              <a:t>GUI (Interface)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2555776" y="3501008"/>
            <a:ext cx="34563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nb-NO" dirty="0" smtClean="0"/>
              <a:t>API (Programmers Interface)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2843808" y="4139788"/>
            <a:ext cx="288032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Services and Functions</a:t>
            </a:r>
            <a:endParaRPr lang="en-US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2843808" y="4931876"/>
            <a:ext cx="288032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External Services</a:t>
            </a:r>
            <a:endParaRPr lang="en-US" dirty="0"/>
          </a:p>
        </p:txBody>
      </p:sp>
      <p:cxnSp>
        <p:nvCxnSpPr>
          <p:cNvPr id="9" name="Rett pil 8"/>
          <p:cNvCxnSpPr>
            <a:stCxn id="4" idx="2"/>
            <a:endCxn id="12" idx="0"/>
          </p:cNvCxnSpPr>
          <p:nvPr/>
        </p:nvCxnSpPr>
        <p:spPr bwMode="auto">
          <a:xfrm>
            <a:off x="4283968" y="3212976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" name="Rett pil 16"/>
          <p:cNvCxnSpPr>
            <a:stCxn id="12" idx="2"/>
            <a:endCxn id="13" idx="0"/>
          </p:cNvCxnSpPr>
          <p:nvPr/>
        </p:nvCxnSpPr>
        <p:spPr bwMode="auto">
          <a:xfrm>
            <a:off x="4283968" y="3870340"/>
            <a:ext cx="0" cy="2694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2" name="Rett pil 21"/>
          <p:cNvCxnSpPr>
            <a:stCxn id="13" idx="2"/>
            <a:endCxn id="14" idx="0"/>
          </p:cNvCxnSpPr>
          <p:nvPr/>
        </p:nvCxnSpPr>
        <p:spPr bwMode="auto">
          <a:xfrm>
            <a:off x="4283968" y="4509120"/>
            <a:ext cx="0" cy="4227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21" name="TekstSylinder 20"/>
          <p:cNvSpPr txBox="1"/>
          <p:nvPr/>
        </p:nvSpPr>
        <p:spPr>
          <a:xfrm>
            <a:off x="4427984" y="456138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002060"/>
                </a:solidFill>
              </a:rPr>
              <a:t>Hooks</a:t>
            </a:r>
            <a:endParaRPr lang="nb-NO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2" grpId="0" animBg="1"/>
      <p:bldP spid="13" grpId="0" animBg="1"/>
      <p:bldP spid="14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812540"/>
            <a:ext cx="7272808" cy="53170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 note on language</a:t>
            </a:r>
            <a:endParaRPr lang="en-US" sz="32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-36512" y="2132856"/>
            <a:ext cx="92464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Installation and support documentation: In English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 Comments in the code: In English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 User interface: Norwegian ("</a:t>
            </a:r>
            <a:r>
              <a:rPr lang="en-US" sz="2200" dirty="0" err="1" smtClean="0">
                <a:solidFill>
                  <a:schemeClr val="tx1"/>
                </a:solidFill>
              </a:rPr>
              <a:t>bokmål</a:t>
            </a:r>
            <a:r>
              <a:rPr lang="en-US" sz="2200" dirty="0" smtClean="0">
                <a:solidFill>
                  <a:schemeClr val="tx1"/>
                </a:solidFill>
              </a:rPr>
              <a:t>") in version 1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  But: </a:t>
            </a:r>
            <a:r>
              <a:rPr lang="en-US" sz="2200" dirty="0" smtClean="0">
                <a:solidFill>
                  <a:schemeClr val="tx1"/>
                </a:solidFill>
              </a:rPr>
              <a:t>All dialogue, words, phrases, help texts etc. based on </a:t>
            </a:r>
          </a:p>
          <a:p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       </a:t>
            </a:r>
            <a:r>
              <a:rPr lang="en-US" sz="2200" dirty="0" smtClean="0">
                <a:solidFill>
                  <a:schemeClr val="tx1"/>
                </a:solidFill>
              </a:rPr>
              <a:t>templates </a:t>
            </a:r>
            <a:r>
              <a:rPr lang="en-US" sz="2200" dirty="0" smtClean="0">
                <a:solidFill>
                  <a:schemeClr val="tx1"/>
                </a:solidFill>
              </a:rPr>
              <a:t>(resource files), making porting to other languages easy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5383"/>
            <a:ext cx="2247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73" y="2793801"/>
            <a:ext cx="4718799" cy="358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115616" y="836712"/>
            <a:ext cx="665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Norwegian Digital Achievements – Hardware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331640" y="2348880"/>
            <a:ext cx="4834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002060"/>
                </a:solidFill>
              </a:rPr>
              <a:t>The First (Computer) Mouse - 1962</a:t>
            </a:r>
            <a:endParaRPr lang="en-GB" sz="22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Douglas Engelbart in 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5216"/>
            <a:ext cx="522855" cy="6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2051720" y="1648024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Douglas </a:t>
            </a:r>
            <a:r>
              <a:rPr lang="en-GB" sz="2000" b="1" dirty="0" err="1" smtClean="0">
                <a:solidFill>
                  <a:srgbClr val="002060"/>
                </a:solidFill>
              </a:rPr>
              <a:t>Engelbart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156176" y="4293096"/>
            <a:ext cx="2525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Made from real </a:t>
            </a:r>
            <a:br>
              <a:rPr lang="en-GB" sz="2000" b="1" dirty="0" smtClean="0">
                <a:solidFill>
                  <a:srgbClr val="002060"/>
                </a:solidFill>
              </a:rPr>
            </a:br>
            <a:r>
              <a:rPr lang="en-GB" sz="2000" b="1" dirty="0" smtClean="0">
                <a:solidFill>
                  <a:srgbClr val="002060"/>
                </a:solidFill>
              </a:rPr>
              <a:t>“Norwegian Wood”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70660"/>
            <a:ext cx="696145" cy="7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8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8824" y="476672"/>
            <a:ext cx="8229600" cy="850106"/>
          </a:xfrm>
        </p:spPr>
        <p:txBody>
          <a:bodyPr/>
          <a:lstStyle/>
          <a:p>
            <a:r>
              <a:rPr lang="en-US" sz="3600" dirty="0" smtClean="0"/>
              <a:t>Mockup, </a:t>
            </a:r>
            <a:r>
              <a:rPr lang="en-US" sz="3600" dirty="0" err="1" smtClean="0"/>
              <a:t>Arkade</a:t>
            </a:r>
            <a:r>
              <a:rPr lang="en-US" sz="3600" dirty="0" smtClean="0"/>
              <a:t> 5 (it's </a:t>
            </a:r>
            <a:r>
              <a:rPr lang="en-US" sz="3600" u="sng" dirty="0" smtClean="0"/>
              <a:t>so</a:t>
            </a:r>
            <a:r>
              <a:rPr lang="en-US" sz="3600" dirty="0" smtClean="0"/>
              <a:t> last year - - -)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156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986" name="Picture 2" descr="I:\DIGI\Arkade\Arkade5\MØTER\2014.10.17_møte\Skjermbilde_arkade5_v01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24136"/>
            <a:ext cx="8625742" cy="5301208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/>
        </p:nvSpPr>
        <p:spPr>
          <a:xfrm>
            <a:off x="539552" y="252028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DOCU MENT</a:t>
            </a:r>
            <a:b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ATION</a:t>
            </a:r>
            <a:endParaRPr lang="en-US" sz="60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995936" y="165618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-TEST</a:t>
            </a:r>
            <a:endParaRPr lang="en-US" sz="60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563888" y="494116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-MAKE SIP/AIP</a:t>
            </a:r>
            <a:endParaRPr lang="en-US" sz="6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923928" y="3456384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-REPORTS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403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44292" cy="563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Sylinder 1"/>
          <p:cNvSpPr txBox="1"/>
          <p:nvPr/>
        </p:nvSpPr>
        <p:spPr>
          <a:xfrm>
            <a:off x="3491880" y="548680"/>
            <a:ext cx="498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Task Flow (2016) (sorry about the language)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5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0865" y="82091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en-GB" altLang="nb-NO" sz="3200" b="1" dirty="0">
              <a:solidFill>
                <a:srgbClr val="FF0000"/>
              </a:solidFill>
              <a:latin typeface="Comic Sans MS" pitchFamily="6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en-GB" altLang="nb-NO" sz="3200" b="1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5123" name="TekstSylinder 2"/>
          <p:cNvSpPr txBox="1">
            <a:spLocks noChangeArrowheads="1"/>
          </p:cNvSpPr>
          <p:nvPr/>
        </p:nvSpPr>
        <p:spPr bwMode="auto">
          <a:xfrm>
            <a:off x="467544" y="1268760"/>
            <a:ext cx="1745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smtClean="0">
                <a:solidFill>
                  <a:schemeClr val="tx1"/>
                </a:solidFill>
              </a:rPr>
              <a:t>AIP (&lt;UUID&gt;.tar)</a:t>
            </a:r>
            <a:endParaRPr lang="en-US" altLang="nb-NO" sz="1600" dirty="0">
              <a:solidFill>
                <a:schemeClr val="tx1"/>
              </a:solidFill>
            </a:endParaRPr>
          </a:p>
        </p:txBody>
      </p:sp>
      <p:sp>
        <p:nvSpPr>
          <p:cNvPr id="5124" name="TekstSylinder 3"/>
          <p:cNvSpPr txBox="1">
            <a:spLocks noChangeArrowheads="1"/>
          </p:cNvSpPr>
          <p:nvPr/>
        </p:nvSpPr>
        <p:spPr bwMode="auto">
          <a:xfrm>
            <a:off x="1815332" y="1629123"/>
            <a:ext cx="3312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smtClean="0">
                <a:solidFill>
                  <a:schemeClr val="tx1"/>
                </a:solidFill>
              </a:rPr>
              <a:t>dias-mets.xml (and dias-mets.xsd)</a:t>
            </a:r>
            <a:endParaRPr lang="en-US" altLang="nb-NO" sz="1600" dirty="0">
              <a:solidFill>
                <a:schemeClr val="tx1"/>
              </a:solidFill>
            </a:endParaRPr>
          </a:p>
        </p:txBody>
      </p:sp>
      <p:sp>
        <p:nvSpPr>
          <p:cNvPr id="5125" name="TekstSylinder 4"/>
          <p:cNvSpPr txBox="1">
            <a:spLocks noChangeArrowheads="1"/>
          </p:cNvSpPr>
          <p:nvPr/>
        </p:nvSpPr>
        <p:spPr bwMode="auto">
          <a:xfrm>
            <a:off x="1815332" y="1989485"/>
            <a:ext cx="21916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err="1" smtClean="0">
                <a:solidFill>
                  <a:schemeClr val="accent2"/>
                </a:solidFill>
              </a:rPr>
              <a:t>descriptive_metadata</a:t>
            </a:r>
            <a:r>
              <a:rPr lang="en-US" altLang="nb-NO" sz="1600" dirty="0" smtClean="0">
                <a:solidFill>
                  <a:schemeClr val="accent2"/>
                </a:solidFill>
              </a:rPr>
              <a:t>/</a:t>
            </a:r>
            <a:endParaRPr lang="en-US" altLang="nb-NO" sz="1600" dirty="0">
              <a:solidFill>
                <a:schemeClr val="accent2"/>
              </a:solidFill>
            </a:endParaRPr>
          </a:p>
        </p:txBody>
      </p:sp>
      <p:sp>
        <p:nvSpPr>
          <p:cNvPr id="5126" name="TekstSylinder 5"/>
          <p:cNvSpPr txBox="1">
            <a:spLocks noChangeArrowheads="1"/>
          </p:cNvSpPr>
          <p:nvPr/>
        </p:nvSpPr>
        <p:spPr bwMode="auto">
          <a:xfrm>
            <a:off x="1815332" y="3246785"/>
            <a:ext cx="2476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err="1" smtClean="0">
                <a:solidFill>
                  <a:schemeClr val="accent2"/>
                </a:solidFill>
              </a:rPr>
              <a:t>administrative_metadata</a:t>
            </a:r>
            <a:r>
              <a:rPr lang="en-US" altLang="nb-NO" sz="1600" dirty="0" smtClean="0">
                <a:solidFill>
                  <a:schemeClr val="accent2"/>
                </a:solidFill>
              </a:rPr>
              <a:t>/</a:t>
            </a:r>
            <a:endParaRPr lang="en-US" altLang="nb-NO" sz="1600" dirty="0">
              <a:solidFill>
                <a:schemeClr val="accent2"/>
              </a:solidFill>
            </a:endParaRPr>
          </a:p>
        </p:txBody>
      </p:sp>
      <p:sp>
        <p:nvSpPr>
          <p:cNvPr id="5127" name="TekstSylinder 6"/>
          <p:cNvSpPr txBox="1">
            <a:spLocks noChangeArrowheads="1"/>
          </p:cNvSpPr>
          <p:nvPr/>
        </p:nvSpPr>
        <p:spPr bwMode="auto">
          <a:xfrm>
            <a:off x="3544119" y="4542185"/>
            <a:ext cx="2214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err="1" smtClean="0">
                <a:solidFill>
                  <a:schemeClr val="accent2"/>
                </a:solidFill>
              </a:rPr>
              <a:t>repository_operations</a:t>
            </a:r>
            <a:r>
              <a:rPr lang="en-US" altLang="nb-NO" sz="1600" dirty="0" smtClean="0">
                <a:solidFill>
                  <a:schemeClr val="accent2"/>
                </a:solidFill>
              </a:rPr>
              <a:t>/</a:t>
            </a:r>
            <a:endParaRPr lang="en-US" altLang="nb-NO" sz="1600" dirty="0">
              <a:solidFill>
                <a:schemeClr val="accent2"/>
              </a:solidFill>
            </a:endParaRPr>
          </a:p>
        </p:txBody>
      </p:sp>
      <p:sp>
        <p:nvSpPr>
          <p:cNvPr id="5128" name="TekstSylinder 7"/>
          <p:cNvSpPr txBox="1">
            <a:spLocks noChangeArrowheads="1"/>
          </p:cNvSpPr>
          <p:nvPr/>
        </p:nvSpPr>
        <p:spPr bwMode="auto">
          <a:xfrm>
            <a:off x="1815332" y="5512148"/>
            <a:ext cx="915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smtClean="0">
                <a:solidFill>
                  <a:schemeClr val="accent2"/>
                </a:solidFill>
              </a:rPr>
              <a:t>content/</a:t>
            </a:r>
            <a:endParaRPr lang="en-US" altLang="nb-NO" sz="1600" dirty="0">
              <a:solidFill>
                <a:schemeClr val="accent2"/>
              </a:solidFill>
            </a:endParaRPr>
          </a:p>
        </p:txBody>
      </p:sp>
      <p:sp>
        <p:nvSpPr>
          <p:cNvPr id="5129" name="TekstSylinder 8"/>
          <p:cNvSpPr txBox="1">
            <a:spLocks noChangeArrowheads="1"/>
          </p:cNvSpPr>
          <p:nvPr/>
        </p:nvSpPr>
        <p:spPr bwMode="auto">
          <a:xfrm>
            <a:off x="3564757" y="3678585"/>
            <a:ext cx="1620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smtClean="0">
                <a:solidFill>
                  <a:schemeClr val="tx1"/>
                </a:solidFill>
              </a:rPr>
              <a:t>dias-premis.xml</a:t>
            </a:r>
            <a:endParaRPr lang="en-US" altLang="nb-NO" sz="1600" dirty="0">
              <a:solidFill>
                <a:schemeClr val="tx1"/>
              </a:solidFill>
            </a:endParaRPr>
          </a:p>
        </p:txBody>
      </p:sp>
      <p:sp>
        <p:nvSpPr>
          <p:cNvPr id="5130" name="TekstSylinder 9"/>
          <p:cNvSpPr txBox="1">
            <a:spLocks noChangeArrowheads="1"/>
          </p:cNvSpPr>
          <p:nvPr/>
        </p:nvSpPr>
        <p:spPr bwMode="auto">
          <a:xfrm>
            <a:off x="3555232" y="2383185"/>
            <a:ext cx="9028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smtClean="0">
                <a:solidFill>
                  <a:schemeClr val="tx1"/>
                </a:solidFill>
              </a:rPr>
              <a:t>ead.xml</a:t>
            </a:r>
            <a:endParaRPr lang="en-US" altLang="nb-NO" sz="1600" dirty="0">
              <a:solidFill>
                <a:schemeClr val="tx1"/>
              </a:solidFill>
            </a:endParaRPr>
          </a:p>
        </p:txBody>
      </p:sp>
      <p:sp>
        <p:nvSpPr>
          <p:cNvPr id="5131" name="TekstSylinder 10"/>
          <p:cNvSpPr txBox="1">
            <a:spLocks noChangeArrowheads="1"/>
          </p:cNvSpPr>
          <p:nvPr/>
        </p:nvSpPr>
        <p:spPr bwMode="auto">
          <a:xfrm>
            <a:off x="3533007" y="2814985"/>
            <a:ext cx="1234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smtClean="0">
                <a:solidFill>
                  <a:schemeClr val="tx1"/>
                </a:solidFill>
              </a:rPr>
              <a:t>eac-cpf.xml</a:t>
            </a:r>
            <a:endParaRPr lang="en-US" altLang="nb-NO" sz="1600" dirty="0">
              <a:solidFill>
                <a:schemeClr val="tx1"/>
              </a:solidFill>
            </a:endParaRPr>
          </a:p>
        </p:txBody>
      </p:sp>
      <p:sp>
        <p:nvSpPr>
          <p:cNvPr id="5132" name="TekstSylinder 11"/>
          <p:cNvSpPr txBox="1">
            <a:spLocks noChangeArrowheads="1"/>
          </p:cNvSpPr>
          <p:nvPr/>
        </p:nvSpPr>
        <p:spPr bwMode="auto">
          <a:xfrm>
            <a:off x="3544119" y="4110385"/>
            <a:ext cx="27190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smtClean="0">
                <a:solidFill>
                  <a:schemeClr val="tx1"/>
                </a:solidFill>
              </a:rPr>
              <a:t>arkivuttrekk.xml / addml.xml</a:t>
            </a:r>
            <a:endParaRPr lang="en-US" altLang="nb-NO" sz="1600" dirty="0">
              <a:solidFill>
                <a:schemeClr val="tx1"/>
              </a:solidFill>
            </a:endParaRPr>
          </a:p>
        </p:txBody>
      </p:sp>
      <p:cxnSp>
        <p:nvCxnSpPr>
          <p:cNvPr id="5133" name="Figur 13"/>
          <p:cNvCxnSpPr>
            <a:cxnSpLocks noChangeShapeType="1"/>
            <a:stCxn id="5123" idx="2"/>
            <a:endCxn id="5124" idx="1"/>
          </p:cNvCxnSpPr>
          <p:nvPr/>
        </p:nvCxnSpPr>
        <p:spPr bwMode="auto">
          <a:xfrm rot="16200000" flipH="1">
            <a:off x="1482264" y="1465332"/>
            <a:ext cx="191086" cy="475049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Figur 15"/>
          <p:cNvCxnSpPr>
            <a:cxnSpLocks noChangeShapeType="1"/>
            <a:stCxn id="5123" idx="2"/>
            <a:endCxn id="5125" idx="1"/>
          </p:cNvCxnSpPr>
          <p:nvPr/>
        </p:nvCxnSpPr>
        <p:spPr bwMode="auto">
          <a:xfrm rot="16200000" flipH="1">
            <a:off x="1302083" y="1645513"/>
            <a:ext cx="551448" cy="475049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Figur 17"/>
          <p:cNvCxnSpPr>
            <a:cxnSpLocks noChangeShapeType="1"/>
            <a:stCxn id="5123" idx="2"/>
            <a:endCxn id="5126" idx="1"/>
          </p:cNvCxnSpPr>
          <p:nvPr/>
        </p:nvCxnSpPr>
        <p:spPr bwMode="auto">
          <a:xfrm rot="16200000" flipH="1">
            <a:off x="673433" y="2274163"/>
            <a:ext cx="1808748" cy="475049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Figur 19"/>
          <p:cNvCxnSpPr>
            <a:cxnSpLocks noChangeShapeType="1"/>
            <a:stCxn id="5123" idx="2"/>
            <a:endCxn id="5128" idx="1"/>
          </p:cNvCxnSpPr>
          <p:nvPr/>
        </p:nvCxnSpPr>
        <p:spPr bwMode="auto">
          <a:xfrm rot="16200000" flipH="1">
            <a:off x="-459248" y="3406844"/>
            <a:ext cx="4074111" cy="475049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Figur 21"/>
          <p:cNvCxnSpPr>
            <a:cxnSpLocks noChangeShapeType="1"/>
            <a:stCxn id="5125" idx="2"/>
            <a:endCxn id="5130" idx="1"/>
          </p:cNvCxnSpPr>
          <p:nvPr/>
        </p:nvCxnSpPr>
        <p:spPr bwMode="auto">
          <a:xfrm rot="16200000" flipH="1">
            <a:off x="3120977" y="2118206"/>
            <a:ext cx="224423" cy="64408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Vinkel 23"/>
          <p:cNvCxnSpPr>
            <a:cxnSpLocks noChangeShapeType="1"/>
            <a:stCxn id="5125" idx="2"/>
            <a:endCxn id="5131" idx="1"/>
          </p:cNvCxnSpPr>
          <p:nvPr/>
        </p:nvCxnSpPr>
        <p:spPr bwMode="auto">
          <a:xfrm rot="16200000" flipH="1">
            <a:off x="2893965" y="2345219"/>
            <a:ext cx="656223" cy="62186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Figur 26"/>
          <p:cNvCxnSpPr>
            <a:cxnSpLocks noChangeShapeType="1"/>
            <a:stCxn id="5126" idx="2"/>
            <a:endCxn id="5129" idx="1"/>
          </p:cNvCxnSpPr>
          <p:nvPr/>
        </p:nvCxnSpPr>
        <p:spPr bwMode="auto">
          <a:xfrm rot="16200000" flipH="1">
            <a:off x="3178023" y="3461127"/>
            <a:ext cx="262523" cy="51094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Figur 28"/>
          <p:cNvCxnSpPr>
            <a:cxnSpLocks noChangeShapeType="1"/>
            <a:stCxn id="5126" idx="2"/>
            <a:endCxn id="5132" idx="1"/>
          </p:cNvCxnSpPr>
          <p:nvPr/>
        </p:nvCxnSpPr>
        <p:spPr bwMode="auto">
          <a:xfrm rot="16200000" flipH="1">
            <a:off x="2951804" y="3687346"/>
            <a:ext cx="694323" cy="49030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Figur 30"/>
          <p:cNvCxnSpPr>
            <a:cxnSpLocks noChangeShapeType="1"/>
            <a:stCxn id="5126" idx="2"/>
            <a:endCxn id="5127" idx="1"/>
          </p:cNvCxnSpPr>
          <p:nvPr/>
        </p:nvCxnSpPr>
        <p:spPr bwMode="auto">
          <a:xfrm rot="16200000" flipH="1">
            <a:off x="2735904" y="3903246"/>
            <a:ext cx="1126123" cy="49030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2" name="TekstSylinder 31"/>
          <p:cNvSpPr txBox="1">
            <a:spLocks noChangeArrowheads="1"/>
          </p:cNvSpPr>
          <p:nvPr/>
        </p:nvSpPr>
        <p:spPr bwMode="auto">
          <a:xfrm>
            <a:off x="4839519" y="4975573"/>
            <a:ext cx="1647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smtClean="0">
                <a:solidFill>
                  <a:srgbClr val="002060"/>
                </a:solidFill>
              </a:rPr>
              <a:t>Test reports etc.</a:t>
            </a:r>
            <a:endParaRPr lang="en-US" altLang="nb-NO" sz="1600" dirty="0">
              <a:solidFill>
                <a:srgbClr val="002060"/>
              </a:solidFill>
            </a:endParaRPr>
          </a:p>
        </p:txBody>
      </p:sp>
      <p:cxnSp>
        <p:nvCxnSpPr>
          <p:cNvPr id="5143" name="Figur 33"/>
          <p:cNvCxnSpPr>
            <a:cxnSpLocks noChangeShapeType="1"/>
            <a:stCxn id="5127" idx="2"/>
            <a:endCxn id="5142" idx="1"/>
          </p:cNvCxnSpPr>
          <p:nvPr/>
        </p:nvCxnSpPr>
        <p:spPr bwMode="auto">
          <a:xfrm rot="16200000" flipH="1">
            <a:off x="4613281" y="4918611"/>
            <a:ext cx="264111" cy="188366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4" name="TekstSylinder 34"/>
          <p:cNvSpPr txBox="1">
            <a:spLocks noChangeArrowheads="1"/>
          </p:cNvSpPr>
          <p:nvPr/>
        </p:nvSpPr>
        <p:spPr bwMode="auto">
          <a:xfrm>
            <a:off x="3523482" y="5910610"/>
            <a:ext cx="3344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nb-NO" sz="1600" dirty="0" smtClean="0">
                <a:solidFill>
                  <a:srgbClr val="002060"/>
                </a:solidFill>
              </a:rPr>
              <a:t>Document files and other Contents</a:t>
            </a:r>
            <a:endParaRPr lang="en-US" altLang="nb-NO" sz="1600" dirty="0">
              <a:solidFill>
                <a:srgbClr val="002060"/>
              </a:solidFill>
            </a:endParaRPr>
          </a:p>
        </p:txBody>
      </p:sp>
      <p:cxnSp>
        <p:nvCxnSpPr>
          <p:cNvPr id="5145" name="Figur 36"/>
          <p:cNvCxnSpPr>
            <a:cxnSpLocks noChangeShapeType="1"/>
            <a:stCxn id="5128" idx="2"/>
            <a:endCxn id="5144" idx="1"/>
          </p:cNvCxnSpPr>
          <p:nvPr/>
        </p:nvCxnSpPr>
        <p:spPr bwMode="auto">
          <a:xfrm rot="16200000" flipH="1">
            <a:off x="2783724" y="5340128"/>
            <a:ext cx="229185" cy="125033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kstSylinder 25"/>
          <p:cNvSpPr txBox="1"/>
          <p:nvPr/>
        </p:nvSpPr>
        <p:spPr>
          <a:xfrm>
            <a:off x="395536" y="693857"/>
            <a:ext cx="8391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tx1"/>
                </a:solidFill>
              </a:rPr>
              <a:t>Arkade</a:t>
            </a:r>
            <a:r>
              <a:rPr lang="en-US" sz="2200" b="1" dirty="0" smtClean="0">
                <a:solidFill>
                  <a:schemeClr val="tx1"/>
                </a:solidFill>
              </a:rPr>
              <a:t> 5, packages produced (SIPs/AIPs) and the Standards</a:t>
            </a:r>
          </a:p>
        </p:txBody>
      </p:sp>
      <p:sp>
        <p:nvSpPr>
          <p:cNvPr id="2" name="Høyre klammeparentes 1"/>
          <p:cNvSpPr/>
          <p:nvPr/>
        </p:nvSpPr>
        <p:spPr bwMode="auto">
          <a:xfrm>
            <a:off x="6487406" y="4542185"/>
            <a:ext cx="571810" cy="969963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275240" y="48598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AIPs </a:t>
            </a:r>
            <a:r>
              <a:rPr lang="nb-NO" dirty="0" err="1" smtClean="0"/>
              <a:t>only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24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6" y="1713209"/>
            <a:ext cx="7343324" cy="39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7179013" cy="383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176464" cy="324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23528" y="765865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Our preferred tools in the process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0338"/>
            <a:ext cx="1638336" cy="110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79512" y="1369200"/>
            <a:ext cx="30315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Documentation; Confluence</a:t>
            </a:r>
            <a:endParaRPr lang="en-US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51520" y="2051556"/>
            <a:ext cx="4121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Resource planning, bug tracking: JIRA</a:t>
            </a:r>
            <a:endParaRPr lang="en-US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47258" y="3068960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Distribution: 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79512" y="692696"/>
            <a:ext cx="8964488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Appendix - Document validations not included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  <a:ea typeface="+mj-ea"/>
                <a:cs typeface="Calibri" pitchFamily="34" charset="0"/>
              </a:rPr>
              <a:t>Planned as future external services (and our tools are:)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611560" y="1543725"/>
            <a:ext cx="7416824" cy="81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err="1" smtClean="0"/>
              <a:t>oXygen</a:t>
            </a:r>
            <a:r>
              <a:rPr lang="en-US" sz="2200" dirty="0" smtClean="0"/>
              <a:t>, validate, check, edit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683568" y="154372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XML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683568" y="2497067"/>
            <a:ext cx="7416824" cy="81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err="1" smtClean="0"/>
              <a:t>pdfaPilot</a:t>
            </a:r>
            <a:r>
              <a:rPr lang="en-US" sz="2200" dirty="0" smtClean="0"/>
              <a:t> (from Callas Software), check (client or server)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683568" y="2497067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PDF (/A)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1835696" y="3501008"/>
            <a:ext cx="6624736" cy="81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So far: Visual test only (standard Windows image software)</a:t>
            </a:r>
            <a:endParaRPr lang="en-US" sz="2200" dirty="0" smtClean="0"/>
          </a:p>
        </p:txBody>
      </p:sp>
      <p:sp>
        <p:nvSpPr>
          <p:cNvPr id="25" name="TekstSylinder 24"/>
          <p:cNvSpPr txBox="1"/>
          <p:nvPr/>
        </p:nvSpPr>
        <p:spPr>
          <a:xfrm>
            <a:off x="683568" y="3429000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TIF(F), JPG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1475656" y="4653136"/>
            <a:ext cx="74168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Win Media Player – or VLC - later </a:t>
            </a:r>
            <a:r>
              <a:rPr lang="en-US" sz="2200" dirty="0" err="1" smtClean="0"/>
              <a:t>Mediaconch</a:t>
            </a:r>
            <a:endParaRPr lang="en-US" sz="2200" dirty="0" smtClean="0"/>
          </a:p>
        </p:txBody>
      </p:sp>
      <p:sp>
        <p:nvSpPr>
          <p:cNvPr id="27" name="TekstSylinder 26"/>
          <p:cNvSpPr txBox="1"/>
          <p:nvPr/>
        </p:nvSpPr>
        <p:spPr>
          <a:xfrm>
            <a:off x="683568" y="4509120"/>
            <a:ext cx="2056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Sound/Video</a:t>
            </a:r>
            <a:endParaRPr lang="en-US" sz="2400" b="1" dirty="0">
              <a:solidFill>
                <a:srgbClr val="009900"/>
              </a:solidFill>
            </a:endParaRPr>
          </a:p>
        </p:txBody>
      </p:sp>
      <p:sp>
        <p:nvSpPr>
          <p:cNvPr id="28" name="TekstSylinder 27"/>
          <p:cNvSpPr txBox="1"/>
          <p:nvPr/>
        </p:nvSpPr>
        <p:spPr>
          <a:xfrm>
            <a:off x="1403648" y="5648181"/>
            <a:ext cx="74168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err="1" smtClean="0"/>
              <a:t>SOSItest</a:t>
            </a:r>
            <a:r>
              <a:rPr lang="en-US" sz="2200" dirty="0" smtClean="0"/>
              <a:t> (</a:t>
            </a:r>
            <a:r>
              <a:rPr lang="en-US" sz="2200" dirty="0" err="1" smtClean="0"/>
              <a:t>proprietarory</a:t>
            </a:r>
            <a:r>
              <a:rPr lang="en-US" sz="2200" dirty="0" smtClean="0"/>
              <a:t> Norwegian format and </a:t>
            </a:r>
            <a:r>
              <a:rPr lang="en-US" sz="2200" dirty="0" err="1" smtClean="0"/>
              <a:t>sw</a:t>
            </a:r>
            <a:r>
              <a:rPr lang="en-US" sz="2200" dirty="0" smtClean="0"/>
              <a:t>)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683568" y="558924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Maps</a:t>
            </a:r>
            <a:endParaRPr lang="en-US" sz="2400" b="1" dirty="0">
              <a:solidFill>
                <a:srgbClr val="0099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093296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encrypted-tbn0.gstatic.com/images?q=tbn:ANd9GcT3r4koAqZ-TmViFpSQ1tTtmwRkKqzjgiRV5HQbZLkfxHWL5O2p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03765"/>
            <a:ext cx="1440160" cy="455675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xQTEhQUEhQVFRUXEhUUFRQVFBQXFBcVFRUWFhQVFBUYHCggGBomHRQVITEhJSkrLi4uFx8zODMsNygtLisBCgoKDg0OGhAQGiwkHiUsLSwsLC0sLCwsLCwsLCwsLCwsLCwsLCwsLCwsLCwsLCwsLCwsLSwsLCwsLCwsLCwsLP/AABEIAPAAjgMBEQACEQEDEQH/xAAcAAABBQEBAQAAAAAAAAAAAAAAAgMEBQYBBwj/xABIEAABAwEEBAkHCAkEAwAAAAABAAIDEQQSITEFBkFREyIyYXGRobHBFCMzcnOBkgcVQlJiorLRJDRDY3SCs+HwFoPC0iVT8f/EABoBAQADAQEBAAAAAAAAAAAAAAABAgMEBQb/xAA4EQACAQIDBgMHAwMEAwAAAAAAAQIDEQQhMQUSMkFhcRNRkRQiQoGhsdEjM8EVUvA0YsLxRJLh/9oADAMBAAIRAxEAPwD3FACAKoAQAgBACAEAIAQAgBACAEAIAQAgBACAr9J6VZEMcXbGjP37grwpuRDdiHoG1unMjnnKgAxoBicPzVqsVFJIiJb8DuJHv/NZFguO2OHvHiCEBy+4fRB6HfmAgDh97XD3V7kAC0syvCu4mh6igHaoDtUAIAQAgBACAEAIAQAgPO9JGssntHd5XbHhRlzNBqbyZOkdyxr8i8TSLAsCAEByiAHNBzx6UAz5IzYKerxe5AHk52PcOo94QCQJBkWO6QW9oJ7kAcO8Zx/C4HvoexAHlg2hzelp7wgFx2ljuS5p6HAnqQDqA6gBACAEB51pH0sntHd5XbHhRkaHU3kydI7ljWLxLmfSUTDR0jQd1cexZKEnoibocstpbILzHBwyqN/Ooaa1JH1ABACAgaT0k2Boc8PIJpxGOcffTJZVaypq7v6XNaNGVV2TXzdilm1zYMGwyE85Y3sqT2LkltCCdlF/Q7Y7Mnq5L6kaTW6c8mztHO+Q/wDUKViMRPgpf56Il4PDx4qv2/LK/SWlbTMwm/GwtcCI471X76urSnSpnRx01e1unmTSlgqcrXbvz8i/1U01wrLj8HgkUOeGw9/Qt6FVzXvKzWTRy4qgqcrxzTzT6F/JC13KaD0gHvW5yjXkbRlVvqucB1VogDgHDKR3vAd/ftQConuDrrqGoJBAIyzBBJ370A+gBAedaR9LJ7R3eV2x4UZEmxyuEDwwkF0jW4Zmoy7UsnK75E8izg1fjjZftDw0AVOIa1o53H+yxqYm2heNNt2RGh1psMF4RX31pW41xBplRzqDauCtj6fN3PQp7LrvlbuyXHrK+XCCC8cDi8YV3hoPetoqcucV87v0X5OWVOEeK/8A65erf8DzX21//qj7T2kq25H4p37K33uRvRWkfV/9AdFTO5drPQ3DtBCNUur+f4CqSWiXoN/6YhJq973ne5wPfVV3aX9i+ef3J8eropNdsiXFoaztyaT/ADGnUtVVayjl2VjJpyzeZIZY4m8mJnUPFQ6k3zZFkRtYI71ktDQAPMvIpvaKjuXLilvUprodOElu14PqjLyWR0ccFqjqQ6Nl8DOu8HfXEdSqk6lONaPEln/uX5XI6d5QqzoT4bu3R/hmy0PpASsBqK0BwyI+sP8AMCt4TU4qSOOtTdOTTLFXMgQDMnLZ0O8EA8gBAedaR9LJ7R3eV2x4UZFpq4KlvtQeppVKmjLIz2uNqktVtMDQSyLJuy9Srnu6N5yXzuLnOpPcj52/+n0uAjChQ8WWr59CbY9BwRtDpKyE7SSGdDRUFw51ZYOjSV6ruzCeMrVHankvqWmj5GRXuChay8ALwqDQbCCTv3rSMqUU/CVrmE41KlvEk3YlRknapiVkSY41somDZKZGtUjJskMatEijHWhXSKCbRHeY9u9jh1ghVnG8Wi0JWkmUup1H2GNrhUUexwPM9wXLs+T8GLWq/g69oxtiJdbP1RWOabFNQnzL3Va7YxxzJ+ycA73FaVF4T8WPC3mvJ+fZ8yKb8eHhviSy6ry7rkbGzyVG47RuK3TORqw6hAzJy2dDvBAPIDhQHjesWsgbNK2Nt4iV4LnYAEOINBmVeWK3UlE9TDbJc0pVZWTzsiDFpOV1kkfwjg4WhlC03acXZTJckqk5as9OnhaMK0YqKtZlZFpSZrnOEjrz6B7jiXUNReJzxWayd0d08PTklFxyWhb/ADzbnt4Yte9mRk4I3ABuIFAFSVJSe80c3gYaHuJpPyuKs+ucrc443e9wUeEkTLAQfNlpZtfwOXZz/LIO4t8VdKxzT2Y+U/oWlm+UCzHlMlb/ACtd3FXUkc09l1uTTLSz662J37W76zHjwWikjmls7EL4b9maCwWtkrBJG4PY6tHDI0ND2rVZnDUhKEnGSsyUrmQpihgoNScIpWfVtMre0HxXDgcoSXlJnobRzqRfnFfYttJWJsrCx2RyO4713J2/nqjgu9VqUWr9rdDL5LNmMInH6Tc7h30Fac2Gxc6XgyUPhfC/+PdcjsqWrQdVcS4l/wAvyaoLc4xqTls6HeCAeQAUB87af/WrR/ES/wBRy5XqfY0P2odl9iXZP1GX+IZ+FQV/8iPZhq7ol1pnZG0VbfaZMsI7wDzid1etTFXZfFYiNCm5N+du/I9G0fK99otD32ngYbNOIfJ6MEfBXG3S+u8u+6tlrqeDVjCNKEVDelNX3ru97/wZnX/Rdnjlu2WN/CCs0wa1xYI35Ork0VHRiqTS5HobOrVZQvVa3dFfW6Mn5FJdc4scGtNHEilMAcQeZw6ws7M9PxYXtdEcOCg0BCD2j5PP1CD+f+o9dVPQ+U2n/qZfL7GjWh54phQGb1ZnbG+1h7mtAtTjxnAZtG/oXnYWSjKpd/EeljIylGk0m/dLWXTlmGc8XxhdDxFJayXqcqwtd6QfoUenrdZJ2UbOy+MWuByIxGOzFPaMPUThKSs+unVGtPD4mlJTjB5dNSdq/rAJGhkrgJW0B3PB5L29O3nU05tPw56rnya5NFK1FccOF+qfk/8ANC8k5bOh3gtjmHkAID5209+tWj+Il/qOXK9T7Ch+1DsvsS7HjYZaY/pDMsfoqLEPLERv5Mh2K3vhdfieY3ULbwoDQ5jH3Im1odFSlCorSV1f7GgbrRZ5S2S1WQTTsAAkbJda+7yTK2n5q+8nqszi9iqxTjSqWi+VtOzIE+sUj5Jnva1xmpUVcA27UMu0IyBOBwO5V387s2jg4xjGKulH/GTZNb3OdV0LaVYboe4YNLDQYYcj3VUuZlHAJKyl58vP/sY0rp2Odt10b2+dMlWuYcC2md0VNd6OSZajhp0ndSWlufmVMwipVhfX6rmtp8QPgq5HVFzvmewfJ2P/AB8H+5/Ueumlwny20/8AUy+X2RoyFocANKArJdA2Zzy90THOcakuxx3rmeEpOTbimzqWMrxioqTSQ6zRkDcoYvgatI0Ka+Fehm8RVesn6iZrDERQxR/A38lLo038K9CFXqLST9Sg03oNoaHwC65mN0ZU20GwcyiWHjKCjHJrOP47M1p4qSneeaev57ovtDyuIivlpddccDXikC6SpV9HrzMalr3joW6sUOFAeUW3QUInlc4FxM0juMaipcSaDct4Yena9jqltLEOKinZJJZdC3s0YFmfdAAEjcBgMjsW8bKSOKTcs5O7HNI0M7HEA3rHE7ED6LxXPoXi1Fu4trzj9j1qDvhV0l90W2mNFQmT0UdC0fQbz8ymtx5GdCtPc4n6kMau2V2cEfw07lEUa+1VlpJgdTLGf2NOhzh4rVRTI/qGIXxBP8nlipXzjQBUnhDQb+VVWcIrMmO1sT0fyIDfk6skleCtEhpnddE8A8/FVVGEtGbf1fEQ44L6ovtAllkhfDeL2QNa7hMC53COeaXRtrQc9UVVK/kjixClXmqjVnLl5WsaCOWrQ6hFRWhwI5jzrZO6ucbVnYpbLrdZpL9wyFzY3yhnAyB8jI8HOgaR53Gg4tcxvS5BZWS3xyue1tb0dy+C0ihewPaMeZwU3BIuDclwHAhTdgrrUKE02K6IIGi7AG2oSNwBie0jcbzT1Zn3lUqU4uSqc7W7o0VWXh+Hyvc0igoCA860j6WT2ju8rtjwoyJdlbWyy8z4yi40TyGLceNZj9ayzM+A1XkYvLGRfmmethM8LNeTRqLfjwZ3sCmrqjnpPJoRE1IoSZKYFpEyYvTQ/Rp/YSfgKiv+1Ls/sMP+9DujNWgB7HuhY675I1stGFt7jtLmgUBc4MEmW8Ljkk03BfCr+uh6EW4ySqPPeds78vzY7O2NzbQYDdYTZCDGA0V4Qg4U6OpRJRkp7mnu6CLnF01U197UmcO3ypoBxEj43F0nGdSLLg8g2uPOV61rQPKbuzPx2abyEWlrmsbZ7FbHxFtTKZXNfxjUUa1tMBjU0yosiSTFaX+UyRte5hntVmY+UULmgWASm7eBFXFgbWm0qSBzQss0trs7nzkhkVsjcLrbsghtAiDzucRdqRkWmlKoiTchSQV9rgcSSKHmWkZKxBC0W48OGkEcR2Y527Um1bIIvlmSCA860h6WT2ju8rtjojIsdGMrZbRzXT1Yqr44lloQLQaixH97PH8bRReXtFWxNKR6ez86FVdn6GqGMMJ+wO4K1RZIwjlKSFRhEiGyXHESKrRIybHbVAHscw5OYWmmdHAg96mUd6Li+ZWMnGSkuWYqGMAADYAB7v8A4pSsrEPN3HLqmwEGFta3RWoNaCtRkUuBJsrLhZcbcILSy6LpBzBGVDVAR7VoeCRrmviYQ4sc7DN0YAYajGoAFDsogEDQ0AMLmsDTCCIrpLQ0O5QoMwdx2oCwQDTs1ZEESMeeb6rvBUWpYsVJAIDznSHpZPaO7yu2OhkXWrrKwWgb2kfdKzqO0kWRR2iTzMJ+pbYz7nNFfwrz9r5OnLqj0tl5upHzizYWUeYjG6reokeCtLQ57++x2MKEiGSHw3mgVpQ1qtouxkxvgXgHzleKaYUod5KtvR8itmcMLyARJUZjDM40PaEUo20DTQm8+vpGdY3kfkE36ZO7IX5za9lcLuOZqK7NyXgLM6BLvbXYN/8AmCe6QIkdPXitYRu2nDDGu9YSc75I2iqbWbY299opyW1vDLaMK5nBUbq26lrUb8zonnAHmw7DHEA1vU6BhQqd6ouQ3KTv71jnlU+Pmejjbh0Y4pv1P7fqT4dP+/6EunHZUY0dXsqtkc5KUgEB5zpD0sntHd5XbHQyNDqeKtkHOB2LGs80XiZi3ilml3tkid1FzT3rj2yv0U/Jo9DZL/Xt0ZtdHmsJ9o7tcT4qXmjnllP5D7AiIYueztkaA6uG7nBHiplBTVmVjNwd0Q3aEiwpUY48+fVj3LL2aBt7VMWNCx1rV2YIBNRxaU2cwU+zrUj2qfkjrtDR3g7EYh2G1wcXVO3ans8b3CxU0rCfmZlKX3courUZkCuz7IKezq1rhYmV72Q8ywACnCPOJIJOOIAp2VW1KLgramNSe876C5LPWvnDjhT3U/utE7cigk2Z1OLIa7N3+ZpvdCCax2GaoWO3kAy9w4RnQ7wQEhACA860h6WT2ju8rtjojI0GpvJk6R3LCvyLxM/phlG2tvSeqQFYbUW9hGzs2Y7YmPzNToB96A9LT1sYfFZwd4ehWurVPX7k9oVkZscAV0VYpWKsiz6ThZy5Y29L216qrOVaEdWi8aNSXDFv5FbaNbrI3Dhbx3MaXdS55Y+gud+2Z1R2diJZ7tu+QyNaS70NltEm4llxvWaqvtrfBTk/oW9gUeOpFfU784W9/Js0cY3yS1PUKJ4uJlpBLuyPCwkdajfZDXkVufyrRFHzRxXj20VvCxMlnNLsiPFwkdIN92LZq0XYzWq0Sc164081G/miwjb9+cn9EPbVFfp04r6s0DG0AA2CnUuxK2RxN3zFhCBkelb6rvBVJJqAEB5zpD0sntHd5XbHRGbNFqbyZOkdyxrlolRp9lJbSN8bz90O8FljFvYOXY6MG7YmHct9UH1gHs4z2Fv/AAXJhnekn0RvjVaq+7LloXQjluLVipS2/VmOZ5fLJM8E4Mv0Y0bgAFy1MJGpLek36nVTx06Ud2CS62zYqz6rWRmULT61Xd5UxwVCPwiWPxEvjZaQWVjOQxjfVaB3BdCpxjojllUlLibY8rFAQkjqxApoUEnWOByIPQaqL3JaHAhAyPSt9V3gqskmoAQHn2kLO/hZDddS+7G6d67ItWM7F7qcOLJXeO5Y1uRaJC1kZ+kH7UZHW1zVLW9hpLo/sXpS3asX1QvUKSsLfZ0+F7/+4Xl4F3ox7HobRVq0u/8ABpQF2I4BQVirOqSBMjw0VcQBvJAHaocktQk3oVlq1jssfKmZ7je7lhPFUY6yR0wwdeekGQf9XRu9BDPNzsjN3rKw9ujLgi38jf8Ap848cox+Z35xtz+RZWRjfLJU9QAUqriZaQS7seDhYcVRvshn5vtr+XaWRjdFHU9ZVvBxMlnNLsivjYWPDTb7sUNVGO9NNPNzOkIb8IUewxl+5Jy+ZP8AUJx/bio/IvLDY2RMDImhrRWgG85nnK64U4wW7FWRx1Kkqkt6TuySFYoNftW+q7/iqvUkmIAQFZJmelCSTYsihBn9axSaJ29v4XV8V1UM4tFHk0yL8n5o0t3Plb+A+BXibO/aS8m0extRfqX80mayi9FHlnVYgr9L6OfNQNnfC3G9cAvO3cYnirCtRlUyUml0N6FaNLNw3n1K6PU2z1rJwkp3yPJ7qLBbPpXvK77s3e0q2kbR7ItLLoeCPkQxjnugnrK6IYenDSK9Dmnia0+KT9SatbGIKSCOFYmwsKALagFBQBr9q31XeCq9SSYgBAVkmZ6UJJNi2oQUuuLcIjuLh1gHwXThnmykyq1GfSWYfvSetpXj4T3ZTj5SZ7GOzhCX+1GzcvQR5RxSQdQDc0zWCr3Bo3uIHeqynGOrJjCUuFXKi1a12VmHChx3MBcexc0sdRjlf0zOuGAryz3bLrkR/wDUM0noLHK4fWlIjb00xKp7VUnwU388i/sdKH7lVdlmdMOkJM5IYB9hpe7tTdxU9Wo/Ub+EhonLvkWGj7MY2BrpHSGpJe+lTXYKZDmXZTg4Rs3fqcdWalK6jZEwK5QW1AKCgDZ9Izod4Kr1JJaAEBWSZnpQkk2LahBW62srCDueO0ELbDv3mVkZrU59LTKPtNPgvMp+7iaq6pnrV/ew1KXQ3b13I8sFJBHtsBexzWvdGThfbS8N9KhUnFyVk7F6clGV2r9Cng1QswN54dK760ry4lcscBSXFn3OuW0a7yjaPZWLiy2KOP0cbGeq0DtzXVClCHCjknVnPibZIVzMS7I+9SiRgKSBYUEi2oBQUAQfSM9V3gqvUklIAKArH5npQkk2LahBF1kZWzv5qHqIWlHjREtDFauupbHc4b2UK4KitjKnVRZ6t97BQfk2j0Ry7EeUcUgEAIQCEghAiTIqUBkKQLCgkW1AKCgCD6RnQ7wUMklKACArH5npQkk2LahAnSrKwyD7DuwVVoO0kQzzvRjqW1nO0duC5cWrY1dY/Znp0M8E15S+56W9dKPMZxSAQAgBACECJcipQGQpAsKCRbUAoKAIPLZ0P8FDJJSgAgKyTM9KAk2Lb0oB+VlQRvBHWEB5YHXbVCeb8LljtDLE0n5po9DBZ4arHqmepPW6PPEqSAQgEAIAQCJclKAypAsKCRTUAsKAJPLZ0P8ABQySSoBwoDJ61kUYA4NkbJwjTV95oaCHua2M3iOMATiBeqQaUUEl7oM+aZyhxGYONXckco7SpILBAeV6bbdtLPayN7RRZbQ1oz62+h37Nd1Vj0/k9MhdVjTvaD1haxOBilYgEIBCQQAhA3NkpQGgpAsKCRYQCgFAEnls6HeChkklQDhQGN1udjE11wMc4h0kmLWODmXKAi7eq4mpc00aaEFQyTT6MaQ0A4kACuNDQZiuNPeVJBMQHmeuTbs9f3wPWKrPaGeHg/Jo7tmv9aS84s3uinVgj9UdmC0TOOpxMkqxQEBxAdQBRAImbh70QEtiKlsDjYlFwOCNRcHQ1QSNSctnQ7wQD6A4UBndNS04oJ4xNbtCaZYt2sxxwNMMFVzUZF4QckWmhxSNuXJblSmQyphToVrp5oq007MnoQYvXnQz3tdMzGhYboBLsMDSixxs74ZxSzudez2o4hNsvdWn1s7eao7VpB3SZjXVptFlRaGIXUuAuqCRQalwduqAdogOoAQAgBAMPPHZ0O8EA+gBAZ7TbatHFvHhBdB+tjtqCPca5ZrGvayyzub0G9555WzLPRPIFTeN1tXb8M8VrHQyla7sTlJU5RAMWaytYCG1oXFxx2k1KEttj1FJB2igBRAdQAgOVQCJZmtFXENG8kAdZQEP56h+i8PO6MOk/ACgD5xceRBKechrB9417EAnhLS7JkMfO575D8LWtH3kA9Y7O8Gsjw92yjLjQOYVJ6ygJiACgKq0Rg3muAIOBBFRTnChpNWZaMnF3RI0XEGtuitBlU1oN1TsSMVFWQlJyd2TVJUEAIDhKAhv0tCDThWE/VabzvhbUoBPznXkRyu/ku/jogOeUTnkxMbzyS4/Cxp7wgAWec8qZreaOKh+J7ndyAPmwHlySv8A9wtHUyiAXFoiBpqImV+sWhzvidUoCYAgOoAQAgBACAanhDuneM0BHa50datc7ddFa+7YgOeUynkwke0ka38N49iA5wdodm+NnM1jnn4nOA+6gO+QE8qWQ8wLWj7oCA580Q5uYHnfIS/8RKAmRxhoo0ADcAAOoIBaAEAIAQAgBACAEAIAQAgBACAEAIAQAgBACAEAIAQAgBACAEAI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35" name="AutoShape 11" descr="data:image/jpeg;base64,/9j/4AAQSkZJRgABAQAAAQABAAD/2wCEAAkGBxQTEhQUEhQVFRUXEhUUFRQVFBQXFBcVFRUWFhQVFBUYHCggGBomHRQVITEhJSkrLi4uFx8zODMsNygtLisBCgoKDg0OGhAQGiwkHiUsLSwsLC0sLCwsLCwsLCwsLCwsLCwsLCwsLCwsLCwsLCwsLCwsLSwsLCwsLCwsLCwsLP/AABEIAPAAjgMBEQACEQEDEQH/xAAcAAABBQEBAQAAAAAAAAAAAAAAAgMEBQYBBwj/xABIEAABAwEEBAkHCAkEAwAAAAABAAIDEQQSITEFBkFREyIyYXGRobHBFCMzcnOBkgcVQlJiorLRJDRDY3SCs+HwFoPC0iVT8f/EABoBAQADAQEBAAAAAAAAAAAAAAABAgMEBQb/xAA4EQACAQIDBgMHAwMEAwAAAAAAAQIDEQQhMQUSMkFhcRNRkRQiQoGhsdEjM8EVUvA0YsLxRJLh/9oADAMBAAIRAxEAPwD3FACAKoAQAgBACAEAIAQAgBACAEAIAQAgBACAr9J6VZEMcXbGjP37grwpuRDdiHoG1unMjnnKgAxoBicPzVqsVFJIiJb8DuJHv/NZFguO2OHvHiCEBy+4fRB6HfmAgDh97XD3V7kAC0syvCu4mh6igHaoDtUAIAQAgBACAEAIAQAgPO9JGssntHd5XbHhRlzNBqbyZOkdyxr8i8TSLAsCAEByiAHNBzx6UAz5IzYKerxe5AHk52PcOo94QCQJBkWO6QW9oJ7kAcO8Zx/C4HvoexAHlg2hzelp7wgFx2ljuS5p6HAnqQDqA6gBACAEB51pH0sntHd5XbHhRkaHU3kydI7ljWLxLmfSUTDR0jQd1cexZKEnoibocstpbILzHBwyqN/Ooaa1JH1ABACAgaT0k2Boc8PIJpxGOcffTJZVaypq7v6XNaNGVV2TXzdilm1zYMGwyE85Y3sqT2LkltCCdlF/Q7Y7Mnq5L6kaTW6c8mztHO+Q/wDUKViMRPgpf56Il4PDx4qv2/LK/SWlbTMwm/GwtcCI471X76urSnSpnRx01e1unmTSlgqcrXbvz8i/1U01wrLj8HgkUOeGw9/Qt6FVzXvKzWTRy4qgqcrxzTzT6F/JC13KaD0gHvW5yjXkbRlVvqucB1VogDgHDKR3vAd/ftQConuDrrqGoJBAIyzBBJ370A+gBAedaR9LJ7R3eV2x4UZEmxyuEDwwkF0jW4Zmoy7UsnK75E8izg1fjjZftDw0AVOIa1o53H+yxqYm2heNNt2RGh1psMF4RX31pW41xBplRzqDauCtj6fN3PQp7LrvlbuyXHrK+XCCC8cDi8YV3hoPetoqcucV87v0X5OWVOEeK/8A65erf8DzX21//qj7T2kq25H4p37K33uRvRWkfV/9AdFTO5drPQ3DtBCNUur+f4CqSWiXoN/6YhJq973ne5wPfVV3aX9i+ef3J8eropNdsiXFoaztyaT/ADGnUtVVayjl2VjJpyzeZIZY4m8mJnUPFQ6k3zZFkRtYI71ktDQAPMvIpvaKjuXLilvUprodOElu14PqjLyWR0ccFqjqQ6Nl8DOu8HfXEdSqk6lONaPEln/uX5XI6d5QqzoT4bu3R/hmy0PpASsBqK0BwyI+sP8AMCt4TU4qSOOtTdOTTLFXMgQDMnLZ0O8EA8gBAedaR9LJ7R3eV2x4UZFpq4KlvtQeppVKmjLIz2uNqktVtMDQSyLJuy9Srnu6N5yXzuLnOpPcj52/+n0uAjChQ8WWr59CbY9BwRtDpKyE7SSGdDRUFw51ZYOjSV6ruzCeMrVHankvqWmj5GRXuChay8ALwqDQbCCTv3rSMqUU/CVrmE41KlvEk3YlRknapiVkSY41somDZKZGtUjJskMatEijHWhXSKCbRHeY9u9jh1ghVnG8Wi0JWkmUup1H2GNrhUUexwPM9wXLs+T8GLWq/g69oxtiJdbP1RWOabFNQnzL3Va7YxxzJ+ycA73FaVF4T8WPC3mvJ+fZ8yKb8eHhviSy6ry7rkbGzyVG47RuK3TORqw6hAzJy2dDvBAPIDhQHjesWsgbNK2Nt4iV4LnYAEOINBmVeWK3UlE9TDbJc0pVZWTzsiDFpOV1kkfwjg4WhlC03acXZTJckqk5as9OnhaMK0YqKtZlZFpSZrnOEjrz6B7jiXUNReJzxWayd0d08PTklFxyWhb/ADzbnt4Yte9mRk4I3ABuIFAFSVJSe80c3gYaHuJpPyuKs+ucrc443e9wUeEkTLAQfNlpZtfwOXZz/LIO4t8VdKxzT2Y+U/oWlm+UCzHlMlb/ACtd3FXUkc09l1uTTLSz662J37W76zHjwWikjmls7EL4b9maCwWtkrBJG4PY6tHDI0ND2rVZnDUhKEnGSsyUrmQpihgoNScIpWfVtMre0HxXDgcoSXlJnobRzqRfnFfYttJWJsrCx2RyO4713J2/nqjgu9VqUWr9rdDL5LNmMInH6Tc7h30Fac2Gxc6XgyUPhfC/+PdcjsqWrQdVcS4l/wAvyaoLc4xqTls6HeCAeQAUB87af/WrR/ES/wBRy5XqfY0P2odl9iXZP1GX+IZ+FQV/8iPZhq7ol1pnZG0VbfaZMsI7wDzid1etTFXZfFYiNCm5N+du/I9G0fK99otD32ngYbNOIfJ6MEfBXG3S+u8u+6tlrqeDVjCNKEVDelNX3ru97/wZnX/Rdnjlu2WN/CCs0wa1xYI35Ork0VHRiqTS5HobOrVZQvVa3dFfW6Mn5FJdc4scGtNHEilMAcQeZw6ws7M9PxYXtdEcOCg0BCD2j5PP1CD+f+o9dVPQ+U2n/qZfL7GjWh54phQGb1ZnbG+1h7mtAtTjxnAZtG/oXnYWSjKpd/EeljIylGk0m/dLWXTlmGc8XxhdDxFJayXqcqwtd6QfoUenrdZJ2UbOy+MWuByIxGOzFPaMPUThKSs+unVGtPD4mlJTjB5dNSdq/rAJGhkrgJW0B3PB5L29O3nU05tPw56rnya5NFK1FccOF+qfk/8ANC8k5bOh3gtjmHkAID5209+tWj+Il/qOXK9T7Ch+1DsvsS7HjYZaY/pDMsfoqLEPLERv5Mh2K3vhdfieY3ULbwoDQ5jH3Im1odFSlCorSV1f7GgbrRZ5S2S1WQTTsAAkbJda+7yTK2n5q+8nqszi9iqxTjSqWi+VtOzIE+sUj5Jnva1xmpUVcA27UMu0IyBOBwO5V387s2jg4xjGKulH/GTZNb3OdV0LaVYboe4YNLDQYYcj3VUuZlHAJKyl58vP/sY0rp2Odt10b2+dMlWuYcC2md0VNd6OSZajhp0ndSWlufmVMwipVhfX6rmtp8QPgq5HVFzvmewfJ2P/AB8H+5/Ueumlwny20/8AUy+X2RoyFocANKArJdA2Zzy90THOcakuxx3rmeEpOTbimzqWMrxioqTSQ6zRkDcoYvgatI0Ka+Fehm8RVesn6iZrDERQxR/A38lLo038K9CFXqLST9Sg03oNoaHwC65mN0ZU20GwcyiWHjKCjHJrOP47M1p4qSneeaev57ovtDyuIivlpddccDXikC6SpV9HrzMalr3joW6sUOFAeUW3QUInlc4FxM0juMaipcSaDct4Yena9jqltLEOKinZJJZdC3s0YFmfdAAEjcBgMjsW8bKSOKTcs5O7HNI0M7HEA3rHE7ED6LxXPoXi1Fu4trzj9j1qDvhV0l90W2mNFQmT0UdC0fQbz8ymtx5GdCtPc4n6kMau2V2cEfw07lEUa+1VlpJgdTLGf2NOhzh4rVRTI/qGIXxBP8nlipXzjQBUnhDQb+VVWcIrMmO1sT0fyIDfk6skleCtEhpnddE8A8/FVVGEtGbf1fEQ44L6ovtAllkhfDeL2QNa7hMC53COeaXRtrQc9UVVK/kjixClXmqjVnLl5WsaCOWrQ6hFRWhwI5jzrZO6ucbVnYpbLrdZpL9wyFzY3yhnAyB8jI8HOgaR53Gg4tcxvS5BZWS3xyue1tb0dy+C0ihewPaMeZwU3BIuDclwHAhTdgrrUKE02K6IIGi7AG2oSNwBie0jcbzT1Zn3lUqU4uSqc7W7o0VWXh+Hyvc0igoCA860j6WT2ju8rtjwoyJdlbWyy8z4yi40TyGLceNZj9ayzM+A1XkYvLGRfmmethM8LNeTRqLfjwZ3sCmrqjnpPJoRE1IoSZKYFpEyYvTQ/Rp/YSfgKiv+1Ls/sMP+9DujNWgB7HuhY675I1stGFt7jtLmgUBc4MEmW8Ljkk03BfCr+uh6EW4ySqPPeds78vzY7O2NzbQYDdYTZCDGA0V4Qg4U6OpRJRkp7mnu6CLnF01U197UmcO3ypoBxEj43F0nGdSLLg8g2uPOV61rQPKbuzPx2abyEWlrmsbZ7FbHxFtTKZXNfxjUUa1tMBjU0yosiSTFaX+UyRte5hntVmY+UULmgWASm7eBFXFgbWm0qSBzQss0trs7nzkhkVsjcLrbsghtAiDzucRdqRkWmlKoiTchSQV9rgcSSKHmWkZKxBC0W48OGkEcR2Y527Um1bIIvlmSCA860h6WT2ju8rtjojIsdGMrZbRzXT1Yqr44lloQLQaixH97PH8bRReXtFWxNKR6ez86FVdn6GqGMMJ+wO4K1RZIwjlKSFRhEiGyXHESKrRIybHbVAHscw5OYWmmdHAg96mUd6Li+ZWMnGSkuWYqGMAADYAB7v8A4pSsrEPN3HLqmwEGFta3RWoNaCtRkUuBJsrLhZcbcILSy6LpBzBGVDVAR7VoeCRrmviYQ4sc7DN0YAYajGoAFDsogEDQ0AMLmsDTCCIrpLQ0O5QoMwdx2oCwQDTs1ZEESMeeb6rvBUWpYsVJAIDznSHpZPaO7yu2OhkXWrrKwWgb2kfdKzqO0kWRR2iTzMJ+pbYz7nNFfwrz9r5OnLqj0tl5upHzizYWUeYjG6reokeCtLQ57++x2MKEiGSHw3mgVpQ1qtouxkxvgXgHzleKaYUod5KtvR8itmcMLyARJUZjDM40PaEUo20DTQm8+vpGdY3kfkE36ZO7IX5za9lcLuOZqK7NyXgLM6BLvbXYN/8AmCe6QIkdPXitYRu2nDDGu9YSc75I2iqbWbY299opyW1vDLaMK5nBUbq26lrUb8zonnAHmw7DHEA1vU6BhQqd6ouQ3KTv71jnlU+Pmejjbh0Y4pv1P7fqT4dP+/6EunHZUY0dXsqtkc5KUgEB5zpD0sntHd5XbHQyNDqeKtkHOB2LGs80XiZi3ilml3tkid1FzT3rj2yv0U/Jo9DZL/Xt0ZtdHmsJ9o7tcT4qXmjnllP5D7AiIYueztkaA6uG7nBHiplBTVmVjNwd0Q3aEiwpUY48+fVj3LL2aBt7VMWNCx1rV2YIBNRxaU2cwU+zrUj2qfkjrtDR3g7EYh2G1wcXVO3ans8b3CxU0rCfmZlKX3courUZkCuz7IKezq1rhYmV72Q8ywACnCPOJIJOOIAp2VW1KLgramNSe876C5LPWvnDjhT3U/utE7cigk2Z1OLIa7N3+ZpvdCCax2GaoWO3kAy9w4RnQ7wQEhACA860h6WT2ju8rtjojI0GpvJk6R3LCvyLxM/phlG2tvSeqQFYbUW9hGzs2Y7YmPzNToB96A9LT1sYfFZwd4ehWurVPX7k9oVkZscAV0VYpWKsiz6ThZy5Y29L216qrOVaEdWi8aNSXDFv5FbaNbrI3Dhbx3MaXdS55Y+gud+2Z1R2diJZ7tu+QyNaS70NltEm4llxvWaqvtrfBTk/oW9gUeOpFfU784W9/Js0cY3yS1PUKJ4uJlpBLuyPCwkdajfZDXkVufyrRFHzRxXj20VvCxMlnNLsiPFwkdIN92LZq0XYzWq0Sc164081G/miwjb9+cn9EPbVFfp04r6s0DG0AA2CnUuxK2RxN3zFhCBkelb6rvBVJJqAEB5zpD0sntHd5XbHRGbNFqbyZOkdyxrlolRp9lJbSN8bz90O8FljFvYOXY6MG7YmHct9UH1gHs4z2Fv/AAXJhnekn0RvjVaq+7LloXQjluLVipS2/VmOZ5fLJM8E4Mv0Y0bgAFy1MJGpLek36nVTx06Ud2CS62zYqz6rWRmULT61Xd5UxwVCPwiWPxEvjZaQWVjOQxjfVaB3BdCpxjojllUlLibY8rFAQkjqxApoUEnWOByIPQaqL3JaHAhAyPSt9V3gqskmoAQHn2kLO/hZDddS+7G6d67ItWM7F7qcOLJXeO5Y1uRaJC1kZ+kH7UZHW1zVLW9hpLo/sXpS3asX1QvUKSsLfZ0+F7/+4Xl4F3ox7HobRVq0u/8ABpQF2I4BQVirOqSBMjw0VcQBvJAHaocktQk3oVlq1jssfKmZ7je7lhPFUY6yR0wwdeekGQf9XRu9BDPNzsjN3rKw9ujLgi38jf8Ap848cox+Z35xtz+RZWRjfLJU9QAUqriZaQS7seDhYcVRvshn5vtr+XaWRjdFHU9ZVvBxMlnNLsivjYWPDTb7sUNVGO9NNPNzOkIb8IUewxl+5Jy+ZP8AUJx/bio/IvLDY2RMDImhrRWgG85nnK64U4wW7FWRx1Kkqkt6TuySFYoNftW+q7/iqvUkmIAQFZJmelCSTYsihBn9axSaJ29v4XV8V1UM4tFHk0yL8n5o0t3Plb+A+BXibO/aS8m0extRfqX80mayi9FHlnVYgr9L6OfNQNnfC3G9cAvO3cYnirCtRlUyUml0N6FaNLNw3n1K6PU2z1rJwkp3yPJ7qLBbPpXvK77s3e0q2kbR7ItLLoeCPkQxjnugnrK6IYenDSK9Dmnia0+KT9SatbGIKSCOFYmwsKALagFBQBr9q31XeCq9SSYgBAVkmZ6UJJNi2oQUuuLcIjuLh1gHwXThnmykyq1GfSWYfvSetpXj4T3ZTj5SZ7GOzhCX+1GzcvQR5RxSQdQDc0zWCr3Bo3uIHeqynGOrJjCUuFXKi1a12VmHChx3MBcexc0sdRjlf0zOuGAryz3bLrkR/wDUM0noLHK4fWlIjb00xKp7VUnwU388i/sdKH7lVdlmdMOkJM5IYB9hpe7tTdxU9Wo/Ub+EhonLvkWGj7MY2BrpHSGpJe+lTXYKZDmXZTg4Rs3fqcdWalK6jZEwK5QW1AKCgDZ9Izod4Kr1JJaAEBWSZnpQkk2LahBW62srCDueO0ELbDv3mVkZrU59LTKPtNPgvMp+7iaq6pnrV/ew1KXQ3b13I8sFJBHtsBexzWvdGThfbS8N9KhUnFyVk7F6clGV2r9Cng1QswN54dK760ry4lcscBSXFn3OuW0a7yjaPZWLiy2KOP0cbGeq0DtzXVClCHCjknVnPibZIVzMS7I+9SiRgKSBYUEi2oBQUAQfSM9V3gqvUklIAKArH5npQkk2LahBF1kZWzv5qHqIWlHjREtDFauupbHc4b2UK4KitjKnVRZ6t97BQfk2j0Ry7EeUcUgEAIQCEghAiTIqUBkKQLCgkW1AKCgCD6RnQ7wUMklKACArH5npQkk2LahAnSrKwyD7DuwVVoO0kQzzvRjqW1nO0duC5cWrY1dY/Znp0M8E15S+56W9dKPMZxSAQAgBACECJcipQGQpAsKCRbUAoKAIPLZ0P8FDJJSgAgKyTM9KAk2Lb0oB+VlQRvBHWEB5YHXbVCeb8LljtDLE0n5po9DBZ4arHqmepPW6PPEqSAQgEAIAQCJclKAypAsKCRTUAsKAJPLZ0P8ABQySSoBwoDJ61kUYA4NkbJwjTV95oaCHua2M3iOMATiBeqQaUUEl7oM+aZyhxGYONXckco7SpILBAeV6bbdtLPayN7RRZbQ1oz62+h37Nd1Vj0/k9MhdVjTvaD1haxOBilYgEIBCQQAhA3NkpQGgpAsKCRYQCgFAEnls6HeChkklQDhQGN1udjE11wMc4h0kmLWODmXKAi7eq4mpc00aaEFQyTT6MaQ0A4kACuNDQZiuNPeVJBMQHmeuTbs9f3wPWKrPaGeHg/Jo7tmv9aS84s3uinVgj9UdmC0TOOpxMkqxQEBxAdQBRAImbh70QEtiKlsDjYlFwOCNRcHQ1QSNSctnQ7wQD6A4UBndNS04oJ4xNbtCaZYt2sxxwNMMFVzUZF4QckWmhxSNuXJblSmQyphToVrp5oq007MnoQYvXnQz3tdMzGhYboBLsMDSixxs74ZxSzudez2o4hNsvdWn1s7eao7VpB3SZjXVptFlRaGIXUuAuqCRQalwduqAdogOoAQAgBAMPPHZ0O8EA+gBAZ7TbatHFvHhBdB+tjtqCPca5ZrGvayyzub0G9555WzLPRPIFTeN1tXb8M8VrHQyla7sTlJU5RAMWaytYCG1oXFxx2k1KEttj1FJB2igBRAdQAgOVQCJZmtFXENG8kAdZQEP56h+i8PO6MOk/ACgD5xceRBKechrB9417EAnhLS7JkMfO575D8LWtH3kA9Y7O8Gsjw92yjLjQOYVJ6ygJiACgKq0Rg3muAIOBBFRTnChpNWZaMnF3RI0XEGtuitBlU1oN1TsSMVFWQlJyd2TVJUEAIDhKAhv0tCDThWE/VabzvhbUoBPznXkRyu/ku/jogOeUTnkxMbzyS4/Cxp7wgAWec8qZreaOKh+J7ndyAPmwHlySv8A9wtHUyiAXFoiBpqImV+sWhzvidUoCYAgOoAQAgBACAanhDuneM0BHa50datc7ddFa+7YgOeUynkwke0ka38N49iA5wdodm+NnM1jnn4nOA+6gO+QE8qWQ8wLWj7oCA580Q5uYHnfIS/8RKAmRxhoo0ADcAAOoIBaAEAIAQAgBACAEAIAQAgBACAEAIAQAgBACAEAIAQAgBACAEAI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3666" y="2497067"/>
            <a:ext cx="508814" cy="93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50" y="3818657"/>
            <a:ext cx="60689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013176"/>
            <a:ext cx="633079" cy="42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755" y="4866481"/>
            <a:ext cx="648701" cy="57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1" y="836712"/>
            <a:ext cx="6984776" cy="15841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Arkade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5 – Conclusion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DLM Forum – Oslo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– November 15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" name="AutoShape 2" descr="arcade-buildinglibrariestogether2015_000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55" y="1065807"/>
            <a:ext cx="992225" cy="106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 flipH="1">
            <a:off x="748407" y="3068960"/>
            <a:ext cx="706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 - - Anyone </a:t>
            </a:r>
            <a:r>
              <a:rPr lang="en-US" sz="2000" b="1" u="sng" dirty="0" smtClean="0">
                <a:solidFill>
                  <a:srgbClr val="008000"/>
                </a:solidFill>
              </a:rPr>
              <a:t>will </a:t>
            </a:r>
            <a:r>
              <a:rPr lang="en-US" sz="2000" b="1" dirty="0" smtClean="0">
                <a:solidFill>
                  <a:srgbClr val="008000"/>
                </a:solidFill>
              </a:rPr>
              <a:t>be able to test                          anywhere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 flipH="1">
            <a:off x="179512" y="4797152"/>
            <a:ext cx="843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Any comments and feedback appreciated: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Erik Aaberg. eriaab@arkivverket.no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499992" y="3073373"/>
            <a:ext cx="1408017" cy="3556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any data set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 flipH="1">
            <a:off x="467544" y="3789040"/>
            <a:ext cx="706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 With the adaption of the ADDML standard - </a:t>
            </a:r>
            <a:br>
              <a:rPr lang="en-US" sz="2000" b="1" dirty="0" smtClean="0">
                <a:solidFill>
                  <a:srgbClr val="008000"/>
                </a:solidFill>
              </a:rPr>
            </a:br>
            <a:r>
              <a:rPr lang="en-US" sz="2000" b="1" dirty="0" smtClean="0">
                <a:solidFill>
                  <a:srgbClr val="008000"/>
                </a:solidFill>
              </a:rPr>
              <a:t>this is also applicable internationally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115616" y="836712"/>
            <a:ext cx="6585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Norwegian Digital Achievements – Software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50573" y="2578357"/>
            <a:ext cx="6345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002060"/>
                </a:solidFill>
              </a:rPr>
              <a:t>The First Object Oriented Language – 1962-67</a:t>
            </a:r>
            <a:endParaRPr lang="en-GB" sz="2200" b="1" dirty="0">
              <a:solidFill>
                <a:srgbClr val="00206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187624" y="1680485"/>
            <a:ext cx="471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Ole Johan Dahl and Kristen </a:t>
            </a:r>
            <a:r>
              <a:rPr lang="en-GB" sz="2000" b="1" dirty="0" err="1" smtClean="0">
                <a:solidFill>
                  <a:srgbClr val="002060"/>
                </a:solidFill>
              </a:rPr>
              <a:t>Nygaard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275605" y="4377298"/>
            <a:ext cx="2328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Without whom - - </a:t>
            </a:r>
            <a:br>
              <a:rPr lang="en-GB" sz="2000" b="1" dirty="0" smtClean="0">
                <a:solidFill>
                  <a:srgbClr val="002060"/>
                </a:solidFill>
              </a:rPr>
            </a:br>
            <a:r>
              <a:rPr lang="en-GB" sz="2000" b="1" dirty="0" smtClean="0">
                <a:solidFill>
                  <a:srgbClr val="002060"/>
                </a:solidFill>
              </a:rPr>
              <a:t>- - Java etc.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70660"/>
            <a:ext cx="696145" cy="7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age result for simula object oriented langu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66" y="1412776"/>
            <a:ext cx="1609394" cy="9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420875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7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115616" y="836712"/>
            <a:ext cx="679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Norwegian Digital Achievements – Standards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50573" y="2578357"/>
            <a:ext cx="6754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002060"/>
                </a:solidFill>
              </a:rPr>
              <a:t>The First (?) Format Standard for Archives - 1984</a:t>
            </a:r>
            <a:endParaRPr lang="en-GB" sz="2200" b="1" dirty="0">
              <a:solidFill>
                <a:srgbClr val="00206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693964" y="4046130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The reason for me</a:t>
            </a:r>
            <a:br>
              <a:rPr lang="en-GB" sz="2000" b="1" dirty="0" smtClean="0">
                <a:solidFill>
                  <a:srgbClr val="002060"/>
                </a:solidFill>
              </a:rPr>
            </a:br>
            <a:r>
              <a:rPr lang="en-GB" sz="2000" b="1" dirty="0" smtClean="0">
                <a:solidFill>
                  <a:srgbClr val="002060"/>
                </a:solidFill>
              </a:rPr>
              <a:t>being here - - -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70660"/>
            <a:ext cx="696145" cy="7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arkivverket.no/var/arkivverket/storage/images/design/riksarkivet-og-statsarkivene/172-20-eng-GB/Riksarkivet-og-statsarkive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8" y="1484784"/>
            <a:ext cx="44958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04344"/>
            <a:ext cx="3319776" cy="120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51520" y="764704"/>
            <a:ext cx="712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Historic </a:t>
            </a:r>
            <a:r>
              <a:rPr lang="en-US" sz="2400" b="1" dirty="0" err="1" smtClean="0">
                <a:solidFill>
                  <a:schemeClr val="tx1"/>
                </a:solidFill>
              </a:rPr>
              <a:t>Noark</a:t>
            </a:r>
            <a:r>
              <a:rPr lang="en-US" sz="2400" b="1" dirty="0" smtClean="0">
                <a:solidFill>
                  <a:schemeClr val="tx1"/>
                </a:solidFill>
              </a:rPr>
              <a:t> Standards - (and non-standards)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2086" y="1412776"/>
            <a:ext cx="8940268" cy="3266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Prequel: 1978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  Test of digital extracts - on magnetic tape - one file pr. tape, 1600 bpi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Noark</a:t>
            </a:r>
            <a:r>
              <a:rPr lang="en-US" sz="2000" dirty="0" smtClean="0">
                <a:solidFill>
                  <a:schemeClr val="tx1"/>
                </a:solidFill>
              </a:rPr>
              <a:t> 1 - 1984 - a few data sets received 1985, manual ad hoc verification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Noark</a:t>
            </a:r>
            <a:r>
              <a:rPr lang="en-US" sz="2000" dirty="0" smtClean="0">
                <a:solidFill>
                  <a:schemeClr val="tx1"/>
                </a:solidFill>
              </a:rPr>
              <a:t> 2 - 1987 - simple inspection of files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Noark</a:t>
            </a:r>
            <a:r>
              <a:rPr lang="en-US" sz="2000" dirty="0" smtClean="0">
                <a:solidFill>
                  <a:schemeClr val="tx1"/>
                </a:solidFill>
              </a:rPr>
              <a:t> 3 - 1994 - some more testing, documents still paper-based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Noark</a:t>
            </a:r>
            <a:r>
              <a:rPr lang="en-US" sz="2000" dirty="0" smtClean="0">
                <a:solidFill>
                  <a:schemeClr val="tx1"/>
                </a:solidFill>
              </a:rPr>
              <a:t> 4 - 1999 - "lots of tables" - inspected by software - digital documents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Noark</a:t>
            </a:r>
            <a:r>
              <a:rPr lang="en-US" sz="2000" dirty="0" smtClean="0">
                <a:solidFill>
                  <a:schemeClr val="tx1"/>
                </a:solidFill>
              </a:rPr>
              <a:t> 5 - 2008 - XML based - dedicated software for testing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51520" y="4787860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BUT:</a:t>
            </a:r>
            <a:endParaRPr lang="nb-NO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01596" y="5310500"/>
            <a:ext cx="7494359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It is estimated - for municipal applications - less than 10%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can be formatted to comply with the </a:t>
            </a:r>
            <a:r>
              <a:rPr lang="en-US" sz="2000" b="1" dirty="0" err="1" smtClean="0">
                <a:solidFill>
                  <a:schemeClr val="tx1"/>
                </a:solidFill>
              </a:rPr>
              <a:t>Noark</a:t>
            </a:r>
            <a:r>
              <a:rPr lang="en-US" sz="2000" b="1" dirty="0" smtClean="0">
                <a:solidFill>
                  <a:schemeClr val="tx1"/>
                </a:solidFill>
              </a:rPr>
              <a:t> standard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229351" cy="118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/>
          <p:cNvSpPr txBox="1"/>
          <p:nvPr/>
        </p:nvSpPr>
        <p:spPr>
          <a:xfrm>
            <a:off x="1835696" y="4005064"/>
            <a:ext cx="6984776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/>
              <a:t>Arkade</a:t>
            </a:r>
            <a:r>
              <a:rPr lang="en-US" b="1" dirty="0" smtClean="0"/>
              <a:t> 4 (Java based)</a:t>
            </a:r>
            <a:br>
              <a:rPr lang="en-US" b="1" dirty="0" smtClean="0"/>
            </a:br>
            <a:r>
              <a:rPr lang="en-US" b="1" dirty="0" smtClean="0"/>
              <a:t>But still runs best under Windows</a:t>
            </a:r>
            <a:br>
              <a:rPr lang="en-US" b="1" dirty="0" smtClean="0"/>
            </a:br>
            <a:endParaRPr lang="en-US" b="1" dirty="0" smtClean="0"/>
          </a:p>
        </p:txBody>
      </p:sp>
      <p:pic>
        <p:nvPicPr>
          <p:cNvPr id="10247" name="Picture 7" descr="http://onsitepcsolution.com/wp-content/uploads/2014/08/java_t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9597" y="4005064"/>
            <a:ext cx="1055946" cy="791606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31440" y="692696"/>
            <a:ext cx="8001000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So - How do we test - now?</a:t>
            </a:r>
            <a:endParaRPr kumimoji="0" lang="en-U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1824577" y="1148551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 Proteus (built on software from SAS Institute)</a:t>
            </a:r>
            <a:br>
              <a:rPr lang="en-US" b="1" dirty="0" smtClean="0"/>
            </a:br>
            <a:r>
              <a:rPr lang="en-US" b="1" dirty="0" smtClean="0"/>
              <a:t>   Costly licenses. A bit "out-of-date"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592757" y="1366029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9900"/>
                </a:solidFill>
              </a:rPr>
              <a:t>Noark3</a:t>
            </a:r>
            <a:endParaRPr lang="en-US" sz="2200" b="1" dirty="0">
              <a:solidFill>
                <a:srgbClr val="0099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39552" y="2420888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9900"/>
                </a:solidFill>
              </a:rPr>
              <a:t>Noark4</a:t>
            </a:r>
            <a:endParaRPr lang="en-US" sz="2200" b="1" dirty="0">
              <a:solidFill>
                <a:srgbClr val="0099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28878" y="3645024"/>
            <a:ext cx="45191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9900"/>
                </a:solidFill>
              </a:rPr>
              <a:t>Noark5 and specialized systems</a:t>
            </a:r>
            <a:endParaRPr lang="en-US" sz="2200" b="1" dirty="0">
              <a:solidFill>
                <a:srgbClr val="0099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648072" cy="43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628800"/>
            <a:ext cx="1080120" cy="2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Sylinder 12"/>
          <p:cNvSpPr txBox="1"/>
          <p:nvPr/>
        </p:nvSpPr>
        <p:spPr>
          <a:xfrm>
            <a:off x="1927143" y="2336406"/>
            <a:ext cx="7416824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Arkn4 (Perl based). Can be downloaded.</a:t>
            </a:r>
            <a:br>
              <a:rPr lang="en-US" b="1" dirty="0" smtClean="0"/>
            </a:br>
            <a:r>
              <a:rPr lang="en-US" b="1" dirty="0" smtClean="0"/>
              <a:t>  Runs under  (certain dialects of) Linux.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044400"/>
            <a:ext cx="864096" cy="36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41994"/>
            <a:ext cx="800461" cy="55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564904"/>
            <a:ext cx="936104" cy="9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Sylinder 2"/>
          <p:cNvSpPr txBox="1"/>
          <p:nvPr/>
        </p:nvSpPr>
        <p:spPr>
          <a:xfrm>
            <a:off x="683568" y="5445224"/>
            <a:ext cx="768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Problems: Bugs, Lack of competence (personnel), Multiple systems</a:t>
            </a:r>
            <a:br>
              <a:rPr lang="en-US" b="1" dirty="0" smtClean="0"/>
            </a:br>
            <a:r>
              <a:rPr lang="en-US" b="1" dirty="0" smtClean="0"/>
              <a:t>                  "Black boxes", Non intuitive GUI, Not properly maintained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3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8" grpId="0"/>
      <p:bldP spid="9" grpId="0"/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0" y="991098"/>
            <a:ext cx="4390176" cy="2869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Received by National Archives</a:t>
            </a:r>
          </a:p>
          <a:p>
            <a:r>
              <a:rPr lang="en-US" sz="2400" dirty="0" smtClean="0"/>
              <a:t>300 data sets each year / </a:t>
            </a:r>
            <a:br>
              <a:rPr lang="en-US" sz="2400" dirty="0" smtClean="0"/>
            </a:br>
            <a:r>
              <a:rPr lang="en-US" sz="2400" dirty="0" smtClean="0"/>
              <a:t>1500 within a 5 year period</a:t>
            </a:r>
          </a:p>
          <a:p>
            <a:r>
              <a:rPr lang="en-US" sz="2400" dirty="0" smtClean="0"/>
              <a:t>State institutions</a:t>
            </a:r>
          </a:p>
          <a:p>
            <a:r>
              <a:rPr lang="en-US" sz="2400" dirty="0" smtClean="0"/>
              <a:t>Cost per data set for Nat. Arch. </a:t>
            </a:r>
            <a:r>
              <a:rPr lang="en-US" sz="2000" dirty="0" smtClean="0"/>
              <a:t>Estimated € 4 000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79512" y="76760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Financial Background :</a:t>
            </a:r>
            <a:br>
              <a:rPr lang="en-US" sz="3200" dirty="0" smtClean="0"/>
            </a:br>
            <a:r>
              <a:rPr lang="en-US" sz="3200" dirty="0" smtClean="0"/>
              <a:t>Some statistics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11290" b="3845"/>
          <a:stretch>
            <a:fillRect/>
          </a:stretch>
        </p:blipFill>
        <p:spPr bwMode="auto">
          <a:xfrm>
            <a:off x="2360842" y="3953006"/>
            <a:ext cx="235745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Sylinder 7"/>
          <p:cNvSpPr txBox="1"/>
          <p:nvPr/>
        </p:nvSpPr>
        <p:spPr>
          <a:xfrm>
            <a:off x="1789338" y="2309932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2013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 bwMode="auto">
          <a:xfrm>
            <a:off x="4972318" y="3504660"/>
            <a:ext cx="40004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636F19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Estimated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future volumes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95212"/>
                </a:solidFill>
                <a:effectLst/>
                <a:uLnTx/>
                <a:uFillTx/>
                <a:latin typeface="+mn-lt"/>
                <a:cs typeface="+mn-cs"/>
              </a:rPr>
              <a:t>Now: 6 000 systems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95212"/>
                </a:solidFill>
                <a:effectLst/>
                <a:uLnTx/>
                <a:uFillTx/>
                <a:latin typeface="+mn-lt"/>
                <a:cs typeface="+mn-cs"/>
              </a:rPr>
              <a:t>Extracts every 5 years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95212"/>
                </a:solidFill>
                <a:effectLst/>
                <a:uLnTx/>
                <a:uFillTx/>
                <a:latin typeface="+mn-lt"/>
                <a:cs typeface="+mn-cs"/>
              </a:rPr>
              <a:t>Calculated as: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cs typeface="+mn-cs"/>
              </a:rPr>
              <a:t>€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4 000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x 6 000 =  € 24 million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latin typeface="+mn-lt"/>
                <a:cs typeface="+mn-cs"/>
              </a:rPr>
              <a:t>(€ 4.8 million each year)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r="14285"/>
          <a:stretch>
            <a:fillRect/>
          </a:stretch>
        </p:blipFill>
        <p:spPr bwMode="auto">
          <a:xfrm>
            <a:off x="1289272" y="3381502"/>
            <a:ext cx="2286016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r="13357"/>
          <a:stretch>
            <a:fillRect/>
          </a:stretch>
        </p:blipFill>
        <p:spPr bwMode="auto">
          <a:xfrm>
            <a:off x="289140" y="2595684"/>
            <a:ext cx="2286016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Sylinder 13"/>
          <p:cNvSpPr txBox="1"/>
          <p:nvPr/>
        </p:nvSpPr>
        <p:spPr>
          <a:xfrm>
            <a:off x="2789470" y="309575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2014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3932478" y="366725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2015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 rot="19396563">
            <a:off x="4445923" y="4454483"/>
            <a:ext cx="4840293" cy="1012188"/>
          </a:xfrm>
          <a:prstGeom prst="rect">
            <a:avLst/>
          </a:prstGeom>
          <a:solidFill>
            <a:schemeClr val="bg1"/>
          </a:solidFill>
        </p:spPr>
        <p:txBody>
          <a:bodyPr wrap="none">
            <a:noAutofit/>
          </a:bodyPr>
          <a:lstStyle/>
          <a:p>
            <a:pPr lvl="1"/>
            <a:r>
              <a:rPr lang="en-US" sz="2000" dirty="0" smtClean="0"/>
              <a:t>Estimated volumes,</a:t>
            </a:r>
          </a:p>
          <a:p>
            <a:pPr lvl="1"/>
            <a:r>
              <a:rPr lang="en-US" sz="2000" dirty="0" smtClean="0"/>
              <a:t>municipalities and counties:</a:t>
            </a:r>
          </a:p>
          <a:p>
            <a:pPr lvl="1"/>
            <a:r>
              <a:rPr lang="en-US" sz="2000" dirty="0" smtClean="0"/>
              <a:t>5-10 times more - i.e. 6 - 12 000/year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864096" cy="6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6912768" cy="6480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 - What we need</a:t>
            </a:r>
            <a:endParaRPr lang="en-US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628800"/>
            <a:ext cx="88924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want archive owners/producers to test</a:t>
            </a:r>
            <a:br>
              <a:rPr lang="en-US" sz="2400" dirty="0" smtClean="0"/>
            </a:br>
            <a:r>
              <a:rPr lang="en-US" sz="2400" dirty="0" smtClean="0"/>
              <a:t>before sending an extract (SIP) to the archival institutions</a:t>
            </a:r>
          </a:p>
          <a:p>
            <a:r>
              <a:rPr lang="en-US" sz="2400" dirty="0" smtClean="0"/>
              <a:t>We want </a:t>
            </a:r>
            <a:r>
              <a:rPr lang="en-US" sz="2400" b="1" dirty="0" smtClean="0"/>
              <a:t>one</a:t>
            </a:r>
            <a:r>
              <a:rPr lang="en-US" sz="2400" dirty="0" smtClean="0"/>
              <a:t> application to be able to test </a:t>
            </a:r>
            <a:r>
              <a:rPr lang="en-US" sz="2400" b="1" dirty="0" smtClean="0"/>
              <a:t>any </a:t>
            </a:r>
            <a:r>
              <a:rPr lang="en-US" sz="2400" dirty="0" smtClean="0"/>
              <a:t>data set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Noark</a:t>
            </a:r>
            <a:r>
              <a:rPr lang="en-US" sz="2400" dirty="0" smtClean="0"/>
              <a:t> 3, 4, 5 and specialized systems)</a:t>
            </a:r>
          </a:p>
          <a:p>
            <a:r>
              <a:rPr lang="en-US" sz="2400" dirty="0" smtClean="0"/>
              <a:t>This will reduce cost, time consumption, and increase quality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Ideally, the tasks for the archival institution would be</a:t>
            </a:r>
          </a:p>
          <a:p>
            <a:pPr lvl="1"/>
            <a:r>
              <a:rPr lang="en-US" sz="2400" dirty="0" smtClean="0"/>
              <a:t>to confirm data quality, completeness, accuracy and compliance</a:t>
            </a:r>
          </a:p>
          <a:p>
            <a:pPr lvl="1"/>
            <a:r>
              <a:rPr lang="en-US" sz="2400" dirty="0" smtClean="0"/>
              <a:t>to store and secure data</a:t>
            </a:r>
          </a:p>
          <a:p>
            <a:pPr lvl="1"/>
            <a:r>
              <a:rPr lang="en-US" sz="2400" dirty="0" smtClean="0"/>
              <a:t>to make data available on request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6810" y="188640"/>
            <a:ext cx="1513662" cy="96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6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8" y="1772816"/>
            <a:ext cx="8220879" cy="410445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836712"/>
            <a:ext cx="8254955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 search for "</a:t>
            </a:r>
            <a:r>
              <a:rPr kumimoji="0" lang="en-US" sz="26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Noark</a:t>
            </a:r>
            <a:r>
              <a:rPr kumimoji="0" lang="en-US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test" on the web did not provide any ideal</a:t>
            </a:r>
            <a:r>
              <a:rPr kumimoji="0" lang="en-US" sz="2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solution - -</a:t>
            </a:r>
            <a:endParaRPr kumimoji="0" lang="en-US" sz="2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TA_POWERPOINTMAL_20090331">
  <a:themeElements>
    <a:clrScheme name="Mesa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3726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3726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sa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a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a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a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a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sa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a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a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a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a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a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sa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ASTA_POWERPOINTMAL_20090331</Template>
  <TotalTime>21915</TotalTime>
  <Words>1085</Words>
  <Application>Microsoft Office PowerPoint</Application>
  <PresentationFormat>Skjermfremvisning (4:3)</PresentationFormat>
  <Paragraphs>223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6" baseType="lpstr">
      <vt:lpstr>ASTA_POWERPOINTMAL_20090331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So - What we need</vt:lpstr>
      <vt:lpstr>PowerPoint-presentasjon</vt:lpstr>
      <vt:lpstr>- - so we had to make our own system</vt:lpstr>
      <vt:lpstr>Arkade 5 – Contract was given to:</vt:lpstr>
      <vt:lpstr>- - but what are the test criteria?</vt:lpstr>
      <vt:lpstr>So what is ADDML?</vt:lpstr>
      <vt:lpstr>ADDML - An overview</vt:lpstr>
      <vt:lpstr>ADDML and our various data extracts</vt:lpstr>
      <vt:lpstr>PowerPoint-presentasjon</vt:lpstr>
      <vt:lpstr>Flow Chart – ADDML and Data Sets</vt:lpstr>
      <vt:lpstr>Core elements for the software</vt:lpstr>
      <vt:lpstr>A note on language</vt:lpstr>
      <vt:lpstr>Mockup, Arkade 5 (it's so last year - - -)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Stiftelsen Asta</dc:title>
  <dc:creator>Arkivverket</dc:creator>
  <cp:lastModifiedBy>Erik</cp:lastModifiedBy>
  <cp:revision>907</cp:revision>
  <cp:lastPrinted>2016-11-13T21:13:04Z</cp:lastPrinted>
  <dcterms:created xsi:type="dcterms:W3CDTF">2009-03-31T09:16:51Z</dcterms:created>
  <dcterms:modified xsi:type="dcterms:W3CDTF">2016-11-15T09:56:05Z</dcterms:modified>
</cp:coreProperties>
</file>